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9" r:id="rId2"/>
    <p:sldId id="542" r:id="rId3"/>
    <p:sldId id="568" r:id="rId4"/>
    <p:sldId id="544" r:id="rId5"/>
    <p:sldId id="554" r:id="rId6"/>
    <p:sldId id="547" r:id="rId7"/>
    <p:sldId id="549" r:id="rId8"/>
    <p:sldId id="550" r:id="rId9"/>
    <p:sldId id="548" r:id="rId10"/>
    <p:sldId id="560" r:id="rId11"/>
    <p:sldId id="553" r:id="rId12"/>
    <p:sldId id="580" r:id="rId13"/>
    <p:sldId id="583" r:id="rId14"/>
    <p:sldId id="582" r:id="rId15"/>
    <p:sldId id="555" r:id="rId16"/>
    <p:sldId id="535" r:id="rId17"/>
    <p:sldId id="557" r:id="rId18"/>
    <p:sldId id="556" r:id="rId19"/>
    <p:sldId id="581" r:id="rId20"/>
    <p:sldId id="558" r:id="rId21"/>
    <p:sldId id="569" r:id="rId22"/>
    <p:sldId id="573" r:id="rId23"/>
    <p:sldId id="574" r:id="rId24"/>
    <p:sldId id="575" r:id="rId25"/>
    <p:sldId id="576" r:id="rId26"/>
    <p:sldId id="577" r:id="rId27"/>
    <p:sldId id="570" r:id="rId28"/>
    <p:sldId id="571" r:id="rId29"/>
    <p:sldId id="559" r:id="rId30"/>
    <p:sldId id="56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y Elizabeth Gleitsmann" initials="AEG" lastIdx="1" clrIdx="0">
    <p:extLst>
      <p:ext uri="{19B8F6BF-5375-455C-9EA6-DF929625EA0E}">
        <p15:presenceInfo xmlns:p15="http://schemas.microsoft.com/office/powerpoint/2012/main" userId="S::aeg238@cornell.edu::52464924-79ca-4033-9d0a-afa8b26992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DBDE"/>
    <a:srgbClr val="94B7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997"/>
    <p:restoredTop sz="95226" autoAdjust="0"/>
  </p:normalViewPr>
  <p:slideViewPr>
    <p:cSldViewPr snapToGrid="0" snapToObjects="1">
      <p:cViewPr varScale="1">
        <p:scale>
          <a:sx n="110" d="100"/>
          <a:sy n="110" d="100"/>
        </p:scale>
        <p:origin x="208" y="248"/>
      </p:cViewPr>
      <p:guideLst/>
    </p:cSldViewPr>
  </p:slideViewPr>
  <p:notesTextViewPr>
    <p:cViewPr>
      <p:scale>
        <a:sx n="1" d="1"/>
        <a:sy n="1" d="1"/>
      </p:scale>
      <p:origin x="0" y="0"/>
    </p:cViewPr>
  </p:notesTextViewPr>
  <p:notesViewPr>
    <p:cSldViewPr snapToGrid="0" snapToObjects="1">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2CAA08-EB4D-E647-B48F-40B6286A362D}" type="datetimeFigureOut">
              <a:rPr lang="en-US" smtClean="0"/>
              <a:t>2/5/21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1B05CD-E4C9-7A49-9067-CFAC8005DE16}" type="slidenum">
              <a:rPr lang="en-US" smtClean="0"/>
              <a:t>‹#›</a:t>
            </a:fld>
            <a:endParaRPr lang="en-US"/>
          </a:p>
        </p:txBody>
      </p:sp>
    </p:spTree>
    <p:extLst>
      <p:ext uri="{BB962C8B-B14F-4D97-AF65-F5344CB8AC3E}">
        <p14:creationId xmlns:p14="http://schemas.microsoft.com/office/powerpoint/2010/main" val="1210280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1</a:t>
            </a:fld>
            <a:endParaRPr lang="en-US"/>
          </a:p>
        </p:txBody>
      </p:sp>
    </p:spTree>
    <p:extLst>
      <p:ext uri="{BB962C8B-B14F-4D97-AF65-F5344CB8AC3E}">
        <p14:creationId xmlns:p14="http://schemas.microsoft.com/office/powerpoint/2010/main" val="702534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10</a:t>
            </a:fld>
            <a:endParaRPr lang="en-US"/>
          </a:p>
        </p:txBody>
      </p:sp>
    </p:spTree>
    <p:extLst>
      <p:ext uri="{BB962C8B-B14F-4D97-AF65-F5344CB8AC3E}">
        <p14:creationId xmlns:p14="http://schemas.microsoft.com/office/powerpoint/2010/main" val="3375266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11</a:t>
            </a:fld>
            <a:endParaRPr lang="en-US"/>
          </a:p>
        </p:txBody>
      </p:sp>
    </p:spTree>
    <p:extLst>
      <p:ext uri="{BB962C8B-B14F-4D97-AF65-F5344CB8AC3E}">
        <p14:creationId xmlns:p14="http://schemas.microsoft.com/office/powerpoint/2010/main" val="33381736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5"/>
          </p:nvPr>
        </p:nvSpPr>
        <p:spPr/>
        <p:txBody>
          <a:bodyPr/>
          <a:lstStyle/>
          <a:p>
            <a:fld id="{381B05CD-E4C9-7A49-9067-CFAC8005DE16}" type="slidenum">
              <a:rPr lang="en-US" smtClean="0"/>
              <a:t>12</a:t>
            </a:fld>
            <a:endParaRPr lang="en-US"/>
          </a:p>
        </p:txBody>
      </p:sp>
    </p:spTree>
    <p:extLst>
      <p:ext uri="{BB962C8B-B14F-4D97-AF65-F5344CB8AC3E}">
        <p14:creationId xmlns:p14="http://schemas.microsoft.com/office/powerpoint/2010/main" val="36634214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5"/>
          </p:nvPr>
        </p:nvSpPr>
        <p:spPr/>
        <p:txBody>
          <a:bodyPr/>
          <a:lstStyle/>
          <a:p>
            <a:fld id="{381B05CD-E4C9-7A49-9067-CFAC8005DE16}" type="slidenum">
              <a:rPr lang="en-US" smtClean="0"/>
              <a:t>14</a:t>
            </a:fld>
            <a:endParaRPr lang="en-US"/>
          </a:p>
        </p:txBody>
      </p:sp>
    </p:spTree>
    <p:extLst>
      <p:ext uri="{BB962C8B-B14F-4D97-AF65-F5344CB8AC3E}">
        <p14:creationId xmlns:p14="http://schemas.microsoft.com/office/powerpoint/2010/main" val="26655164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15</a:t>
            </a:fld>
            <a:endParaRPr lang="en-US"/>
          </a:p>
        </p:txBody>
      </p:sp>
    </p:spTree>
    <p:extLst>
      <p:ext uri="{BB962C8B-B14F-4D97-AF65-F5344CB8AC3E}">
        <p14:creationId xmlns:p14="http://schemas.microsoft.com/office/powerpoint/2010/main" val="17047526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16</a:t>
            </a:fld>
            <a:endParaRPr lang="en-US"/>
          </a:p>
        </p:txBody>
      </p:sp>
    </p:spTree>
    <p:extLst>
      <p:ext uri="{BB962C8B-B14F-4D97-AF65-F5344CB8AC3E}">
        <p14:creationId xmlns:p14="http://schemas.microsoft.com/office/powerpoint/2010/main" val="4292566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17</a:t>
            </a:fld>
            <a:endParaRPr lang="en-US"/>
          </a:p>
        </p:txBody>
      </p:sp>
    </p:spTree>
    <p:extLst>
      <p:ext uri="{BB962C8B-B14F-4D97-AF65-F5344CB8AC3E}">
        <p14:creationId xmlns:p14="http://schemas.microsoft.com/office/powerpoint/2010/main" val="2351689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18</a:t>
            </a:fld>
            <a:endParaRPr lang="en-US"/>
          </a:p>
        </p:txBody>
      </p:sp>
    </p:spTree>
    <p:extLst>
      <p:ext uri="{BB962C8B-B14F-4D97-AF65-F5344CB8AC3E}">
        <p14:creationId xmlns:p14="http://schemas.microsoft.com/office/powerpoint/2010/main" val="3488385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19</a:t>
            </a:fld>
            <a:endParaRPr lang="en-US"/>
          </a:p>
        </p:txBody>
      </p:sp>
    </p:spTree>
    <p:extLst>
      <p:ext uri="{BB962C8B-B14F-4D97-AF65-F5344CB8AC3E}">
        <p14:creationId xmlns:p14="http://schemas.microsoft.com/office/powerpoint/2010/main" val="27965464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20</a:t>
            </a:fld>
            <a:endParaRPr lang="en-US"/>
          </a:p>
        </p:txBody>
      </p:sp>
    </p:spTree>
    <p:extLst>
      <p:ext uri="{BB962C8B-B14F-4D97-AF65-F5344CB8AC3E}">
        <p14:creationId xmlns:p14="http://schemas.microsoft.com/office/powerpoint/2010/main" val="3269886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2</a:t>
            </a:fld>
            <a:endParaRPr lang="en-US"/>
          </a:p>
        </p:txBody>
      </p:sp>
    </p:spTree>
    <p:extLst>
      <p:ext uri="{BB962C8B-B14F-4D97-AF65-F5344CB8AC3E}">
        <p14:creationId xmlns:p14="http://schemas.microsoft.com/office/powerpoint/2010/main" val="38320768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21</a:t>
            </a:fld>
            <a:endParaRPr lang="en-US"/>
          </a:p>
        </p:txBody>
      </p:sp>
    </p:spTree>
    <p:extLst>
      <p:ext uri="{BB962C8B-B14F-4D97-AF65-F5344CB8AC3E}">
        <p14:creationId xmlns:p14="http://schemas.microsoft.com/office/powerpoint/2010/main" val="35503229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22</a:t>
            </a:fld>
            <a:endParaRPr lang="en-US"/>
          </a:p>
        </p:txBody>
      </p:sp>
    </p:spTree>
    <p:extLst>
      <p:ext uri="{BB962C8B-B14F-4D97-AF65-F5344CB8AC3E}">
        <p14:creationId xmlns:p14="http://schemas.microsoft.com/office/powerpoint/2010/main" val="42223466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 &lt;Your Position&gt; (e.g. Research Assistant, Project Manager, etc.)</a:t>
            </a:r>
          </a:p>
          <a:p>
            <a:r>
              <a:rPr lang="en-US" dirty="0"/>
              <a:t>Account linked to Title of Position: Cornell Emerging Markets Institute (</a:t>
            </a:r>
            <a:r>
              <a:rPr lang="en-US" b="1" dirty="0"/>
              <a:t>NOT</a:t>
            </a:r>
            <a:r>
              <a:rPr lang="en-US" dirty="0"/>
              <a:t> Cornell College of Business Emerging Markets Institute) </a:t>
            </a:r>
          </a:p>
          <a:p>
            <a:pPr lvl="1"/>
            <a:r>
              <a:rPr lang="en-US" dirty="0"/>
              <a:t>If your current position is linked to Cornell College of Business Emerging Markets Institute, please edit it to </a:t>
            </a:r>
            <a:r>
              <a:rPr lang="en-US" b="1" dirty="0"/>
              <a:t>Cornell Emerging Markets Institute. </a:t>
            </a:r>
            <a:r>
              <a:rPr lang="en-US" dirty="0"/>
              <a:t> Although both names lead to the same page, it helps with consistency if we all use the same name. </a:t>
            </a:r>
          </a:p>
          <a:p>
            <a:r>
              <a:rPr lang="en-US" dirty="0"/>
              <a:t>If you choose to include this position as your headline for </a:t>
            </a:r>
            <a:r>
              <a:rPr lang="en-US" dirty="0" err="1"/>
              <a:t>Linkedin</a:t>
            </a:r>
            <a:r>
              <a:rPr lang="en-US" dirty="0"/>
              <a:t>, please use: &lt;position&gt; at Cornell Emerging Markets Institute</a:t>
            </a:r>
          </a:p>
          <a:p>
            <a:endParaRPr lang="en-US" dirty="0"/>
          </a:p>
          <a:p>
            <a:endParaRPr lang="en-US" dirty="0"/>
          </a:p>
          <a:p>
            <a:r>
              <a:rPr lang="en-US" dirty="0"/>
              <a:t>Please go through our social media platforms (links in the signature)</a:t>
            </a:r>
          </a:p>
          <a:p>
            <a:r>
              <a:rPr lang="en-US" dirty="0"/>
              <a:t>Suggest new social media series related to emerging markets. In the past, we have worked on series like startups in EMs, Fun facts about EMs, EM country spotlight, </a:t>
            </a:r>
            <a:r>
              <a:rPr lang="en-US" dirty="0" err="1"/>
              <a:t>etc</a:t>
            </a:r>
            <a:endParaRPr lang="en-US" dirty="0"/>
          </a:p>
          <a:p>
            <a:r>
              <a:rPr lang="en-US" dirty="0"/>
              <a:t>Please follow, like, share, comment for outreach and engagement. Also, If you like our posts, we encourage you to share it with your friends and family!</a:t>
            </a:r>
          </a:p>
          <a:p>
            <a:r>
              <a:rPr lang="en-US" dirty="0"/>
              <a:t>Suggest ways to increase followers and reach more people.</a:t>
            </a:r>
          </a:p>
          <a:p>
            <a:r>
              <a:rPr lang="en-US"/>
              <a:t>Please add your credentials on LinkedIn as an EMI fellow at ‘Cornell Emerging Markets Institute’</a:t>
            </a:r>
          </a:p>
          <a:p>
            <a:br>
              <a:rPr lang="en-US" dirty="0"/>
            </a:br>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23</a:t>
            </a:fld>
            <a:endParaRPr lang="en-US"/>
          </a:p>
        </p:txBody>
      </p:sp>
    </p:spTree>
    <p:extLst>
      <p:ext uri="{BB962C8B-B14F-4D97-AF65-F5344CB8AC3E}">
        <p14:creationId xmlns:p14="http://schemas.microsoft.com/office/powerpoint/2010/main" val="22606663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24</a:t>
            </a:fld>
            <a:endParaRPr lang="en-US"/>
          </a:p>
        </p:txBody>
      </p:sp>
    </p:spTree>
    <p:extLst>
      <p:ext uri="{BB962C8B-B14F-4D97-AF65-F5344CB8AC3E}">
        <p14:creationId xmlns:p14="http://schemas.microsoft.com/office/powerpoint/2010/main" val="31993108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25</a:t>
            </a:fld>
            <a:endParaRPr lang="en-US"/>
          </a:p>
        </p:txBody>
      </p:sp>
    </p:spTree>
    <p:extLst>
      <p:ext uri="{BB962C8B-B14F-4D97-AF65-F5344CB8AC3E}">
        <p14:creationId xmlns:p14="http://schemas.microsoft.com/office/powerpoint/2010/main" val="4147759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26</a:t>
            </a:fld>
            <a:endParaRPr lang="en-US"/>
          </a:p>
        </p:txBody>
      </p:sp>
    </p:spTree>
    <p:extLst>
      <p:ext uri="{BB962C8B-B14F-4D97-AF65-F5344CB8AC3E}">
        <p14:creationId xmlns:p14="http://schemas.microsoft.com/office/powerpoint/2010/main" val="23552269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27</a:t>
            </a:fld>
            <a:endParaRPr lang="en-US"/>
          </a:p>
        </p:txBody>
      </p:sp>
    </p:spTree>
    <p:extLst>
      <p:ext uri="{BB962C8B-B14F-4D97-AF65-F5344CB8AC3E}">
        <p14:creationId xmlns:p14="http://schemas.microsoft.com/office/powerpoint/2010/main" val="2055915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28</a:t>
            </a:fld>
            <a:endParaRPr lang="en-US"/>
          </a:p>
        </p:txBody>
      </p:sp>
    </p:spTree>
    <p:extLst>
      <p:ext uri="{BB962C8B-B14F-4D97-AF65-F5344CB8AC3E}">
        <p14:creationId xmlns:p14="http://schemas.microsoft.com/office/powerpoint/2010/main" val="34312691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1" dirty="0"/>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29</a:t>
            </a:fld>
            <a:endParaRPr lang="en-US"/>
          </a:p>
        </p:txBody>
      </p:sp>
    </p:spTree>
    <p:extLst>
      <p:ext uri="{BB962C8B-B14F-4D97-AF65-F5344CB8AC3E}">
        <p14:creationId xmlns:p14="http://schemas.microsoft.com/office/powerpoint/2010/main" val="5596274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30</a:t>
            </a:fld>
            <a:endParaRPr lang="en-US"/>
          </a:p>
        </p:txBody>
      </p:sp>
    </p:spTree>
    <p:extLst>
      <p:ext uri="{BB962C8B-B14F-4D97-AF65-F5344CB8AC3E}">
        <p14:creationId xmlns:p14="http://schemas.microsoft.com/office/powerpoint/2010/main" val="4210162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3</a:t>
            </a:fld>
            <a:endParaRPr lang="en-US"/>
          </a:p>
        </p:txBody>
      </p:sp>
    </p:spTree>
    <p:extLst>
      <p:ext uri="{BB962C8B-B14F-4D97-AF65-F5344CB8AC3E}">
        <p14:creationId xmlns:p14="http://schemas.microsoft.com/office/powerpoint/2010/main" val="2057923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4</a:t>
            </a:fld>
            <a:endParaRPr lang="en-US"/>
          </a:p>
        </p:txBody>
      </p:sp>
    </p:spTree>
    <p:extLst>
      <p:ext uri="{BB962C8B-B14F-4D97-AF65-F5344CB8AC3E}">
        <p14:creationId xmlns:p14="http://schemas.microsoft.com/office/powerpoint/2010/main" val="2203966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5</a:t>
            </a:fld>
            <a:endParaRPr lang="en-US"/>
          </a:p>
        </p:txBody>
      </p:sp>
    </p:spTree>
    <p:extLst>
      <p:ext uri="{BB962C8B-B14F-4D97-AF65-F5344CB8AC3E}">
        <p14:creationId xmlns:p14="http://schemas.microsoft.com/office/powerpoint/2010/main" val="1379627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5"/>
          </p:nvPr>
        </p:nvSpPr>
        <p:spPr/>
        <p:txBody>
          <a:bodyPr/>
          <a:lstStyle/>
          <a:p>
            <a:fld id="{381B05CD-E4C9-7A49-9067-CFAC8005DE16}" type="slidenum">
              <a:rPr lang="en-US" smtClean="0"/>
              <a:t>6</a:t>
            </a:fld>
            <a:endParaRPr lang="en-US"/>
          </a:p>
        </p:txBody>
      </p:sp>
    </p:spTree>
    <p:extLst>
      <p:ext uri="{BB962C8B-B14F-4D97-AF65-F5344CB8AC3E}">
        <p14:creationId xmlns:p14="http://schemas.microsoft.com/office/powerpoint/2010/main" val="515410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7</a:t>
            </a:fld>
            <a:endParaRPr lang="en-US"/>
          </a:p>
        </p:txBody>
      </p:sp>
    </p:spTree>
    <p:extLst>
      <p:ext uri="{BB962C8B-B14F-4D97-AF65-F5344CB8AC3E}">
        <p14:creationId xmlns:p14="http://schemas.microsoft.com/office/powerpoint/2010/main" val="1990514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8</a:t>
            </a:fld>
            <a:endParaRPr lang="en-US"/>
          </a:p>
        </p:txBody>
      </p:sp>
    </p:spTree>
    <p:extLst>
      <p:ext uri="{BB962C8B-B14F-4D97-AF65-F5344CB8AC3E}">
        <p14:creationId xmlns:p14="http://schemas.microsoft.com/office/powerpoint/2010/main" val="551766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5"/>
          </p:nvPr>
        </p:nvSpPr>
        <p:spPr/>
        <p:txBody>
          <a:bodyPr/>
          <a:lstStyle/>
          <a:p>
            <a:fld id="{381B05CD-E4C9-7A49-9067-CFAC8005DE16}" type="slidenum">
              <a:rPr lang="en-US" smtClean="0"/>
              <a:t>9</a:t>
            </a:fld>
            <a:endParaRPr lang="en-US"/>
          </a:p>
        </p:txBody>
      </p:sp>
    </p:spTree>
    <p:extLst>
      <p:ext uri="{BB962C8B-B14F-4D97-AF65-F5344CB8AC3E}">
        <p14:creationId xmlns:p14="http://schemas.microsoft.com/office/powerpoint/2010/main" val="1725722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5842B-DE61-E244-B03F-1C6210D9ACE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FAD006D-F4B2-FC41-9617-7FF063DF5B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1CED936-B76A-1346-A8A5-028249BDD2FD}"/>
              </a:ext>
            </a:extLst>
          </p:cNvPr>
          <p:cNvSpPr>
            <a:spLocks noGrp="1"/>
          </p:cNvSpPr>
          <p:nvPr>
            <p:ph type="dt" sz="half" idx="10"/>
          </p:nvPr>
        </p:nvSpPr>
        <p:spPr/>
        <p:txBody>
          <a:bodyPr/>
          <a:lstStyle/>
          <a:p>
            <a:fld id="{E5CE0902-D989-914B-B988-5720FD60915E}" type="datetimeFigureOut">
              <a:rPr lang="en-US" smtClean="0"/>
              <a:t>2/5/21</a:t>
            </a:fld>
            <a:endParaRPr lang="en-US"/>
          </a:p>
        </p:txBody>
      </p:sp>
      <p:sp>
        <p:nvSpPr>
          <p:cNvPr id="5" name="Footer Placeholder 4">
            <a:extLst>
              <a:ext uri="{FF2B5EF4-FFF2-40B4-BE49-F238E27FC236}">
                <a16:creationId xmlns:a16="http://schemas.microsoft.com/office/drawing/2014/main" id="{44692EAE-6D4C-3242-AE5D-F46F8AF1A0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DA4FA4-21F0-C749-BF7C-084B36F7A258}"/>
              </a:ext>
            </a:extLst>
          </p:cNvPr>
          <p:cNvSpPr>
            <a:spLocks noGrp="1"/>
          </p:cNvSpPr>
          <p:nvPr>
            <p:ph type="sldNum" sz="quarter" idx="12"/>
          </p:nvPr>
        </p:nvSpPr>
        <p:spPr/>
        <p:txBody>
          <a:bodyPr/>
          <a:lstStyle/>
          <a:p>
            <a:fld id="{A5E79B69-051F-4347-8582-BA9A35097F09}" type="slidenum">
              <a:rPr lang="en-US" smtClean="0"/>
              <a:t>‹#›</a:t>
            </a:fld>
            <a:endParaRPr lang="en-US"/>
          </a:p>
        </p:txBody>
      </p:sp>
    </p:spTree>
    <p:extLst>
      <p:ext uri="{BB962C8B-B14F-4D97-AF65-F5344CB8AC3E}">
        <p14:creationId xmlns:p14="http://schemas.microsoft.com/office/powerpoint/2010/main" val="3789770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654A8-3C3C-DE4C-BB30-5E4F5389C0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419646-83C3-024D-8CD8-CC54B1E9E75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5E3ED7-7E7B-994C-9AC4-30EE150847EF}"/>
              </a:ext>
            </a:extLst>
          </p:cNvPr>
          <p:cNvSpPr>
            <a:spLocks noGrp="1"/>
          </p:cNvSpPr>
          <p:nvPr>
            <p:ph type="dt" sz="half" idx="10"/>
          </p:nvPr>
        </p:nvSpPr>
        <p:spPr/>
        <p:txBody>
          <a:bodyPr/>
          <a:lstStyle/>
          <a:p>
            <a:fld id="{E5CE0902-D989-914B-B988-5720FD60915E}" type="datetimeFigureOut">
              <a:rPr lang="en-US" smtClean="0"/>
              <a:t>2/5/21</a:t>
            </a:fld>
            <a:endParaRPr lang="en-US"/>
          </a:p>
        </p:txBody>
      </p:sp>
      <p:sp>
        <p:nvSpPr>
          <p:cNvPr id="5" name="Footer Placeholder 4">
            <a:extLst>
              <a:ext uri="{FF2B5EF4-FFF2-40B4-BE49-F238E27FC236}">
                <a16:creationId xmlns:a16="http://schemas.microsoft.com/office/drawing/2014/main" id="{AAA49BD6-680A-3745-8C2A-FF4A4E364A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CE2EC2-E5A7-8142-B630-09C2FE8477DC}"/>
              </a:ext>
            </a:extLst>
          </p:cNvPr>
          <p:cNvSpPr>
            <a:spLocks noGrp="1"/>
          </p:cNvSpPr>
          <p:nvPr>
            <p:ph type="sldNum" sz="quarter" idx="12"/>
          </p:nvPr>
        </p:nvSpPr>
        <p:spPr/>
        <p:txBody>
          <a:bodyPr/>
          <a:lstStyle/>
          <a:p>
            <a:fld id="{A5E79B69-051F-4347-8582-BA9A35097F09}" type="slidenum">
              <a:rPr lang="en-US" smtClean="0"/>
              <a:t>‹#›</a:t>
            </a:fld>
            <a:endParaRPr lang="en-US"/>
          </a:p>
        </p:txBody>
      </p:sp>
    </p:spTree>
    <p:extLst>
      <p:ext uri="{BB962C8B-B14F-4D97-AF65-F5344CB8AC3E}">
        <p14:creationId xmlns:p14="http://schemas.microsoft.com/office/powerpoint/2010/main" val="2270358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EF1AA9-520C-B74C-B64C-36D27650406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871165-65A8-0B46-A1D6-7CAB477CC9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9DB103-555F-4F4B-ADC9-114F8C2684E3}"/>
              </a:ext>
            </a:extLst>
          </p:cNvPr>
          <p:cNvSpPr>
            <a:spLocks noGrp="1"/>
          </p:cNvSpPr>
          <p:nvPr>
            <p:ph type="dt" sz="half" idx="10"/>
          </p:nvPr>
        </p:nvSpPr>
        <p:spPr/>
        <p:txBody>
          <a:bodyPr/>
          <a:lstStyle/>
          <a:p>
            <a:fld id="{E5CE0902-D989-914B-B988-5720FD60915E}" type="datetimeFigureOut">
              <a:rPr lang="en-US" smtClean="0"/>
              <a:t>2/5/21</a:t>
            </a:fld>
            <a:endParaRPr lang="en-US"/>
          </a:p>
        </p:txBody>
      </p:sp>
      <p:sp>
        <p:nvSpPr>
          <p:cNvPr id="5" name="Footer Placeholder 4">
            <a:extLst>
              <a:ext uri="{FF2B5EF4-FFF2-40B4-BE49-F238E27FC236}">
                <a16:creationId xmlns:a16="http://schemas.microsoft.com/office/drawing/2014/main" id="{C0D3AE4F-466B-3D46-9F93-718B498FC3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AF50A3-1CCD-7E4C-ABED-9F22341F93A8}"/>
              </a:ext>
            </a:extLst>
          </p:cNvPr>
          <p:cNvSpPr>
            <a:spLocks noGrp="1"/>
          </p:cNvSpPr>
          <p:nvPr>
            <p:ph type="sldNum" sz="quarter" idx="12"/>
          </p:nvPr>
        </p:nvSpPr>
        <p:spPr/>
        <p:txBody>
          <a:bodyPr/>
          <a:lstStyle/>
          <a:p>
            <a:fld id="{A5E79B69-051F-4347-8582-BA9A35097F09}" type="slidenum">
              <a:rPr lang="en-US" smtClean="0"/>
              <a:t>‹#›</a:t>
            </a:fld>
            <a:endParaRPr lang="en-US"/>
          </a:p>
        </p:txBody>
      </p:sp>
    </p:spTree>
    <p:extLst>
      <p:ext uri="{BB962C8B-B14F-4D97-AF65-F5344CB8AC3E}">
        <p14:creationId xmlns:p14="http://schemas.microsoft.com/office/powerpoint/2010/main" val="2657343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C4A31-EC38-C245-A0C3-26952A3948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707641-D02C-2C46-B99A-79823B4CF3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60251E-71E7-204B-8626-7233419808F1}"/>
              </a:ext>
            </a:extLst>
          </p:cNvPr>
          <p:cNvSpPr>
            <a:spLocks noGrp="1"/>
          </p:cNvSpPr>
          <p:nvPr>
            <p:ph type="dt" sz="half" idx="10"/>
          </p:nvPr>
        </p:nvSpPr>
        <p:spPr/>
        <p:txBody>
          <a:bodyPr/>
          <a:lstStyle/>
          <a:p>
            <a:fld id="{E5CE0902-D989-914B-B988-5720FD60915E}" type="datetimeFigureOut">
              <a:rPr lang="en-US" smtClean="0"/>
              <a:t>2/5/21</a:t>
            </a:fld>
            <a:endParaRPr lang="en-US"/>
          </a:p>
        </p:txBody>
      </p:sp>
      <p:sp>
        <p:nvSpPr>
          <p:cNvPr id="5" name="Footer Placeholder 4">
            <a:extLst>
              <a:ext uri="{FF2B5EF4-FFF2-40B4-BE49-F238E27FC236}">
                <a16:creationId xmlns:a16="http://schemas.microsoft.com/office/drawing/2014/main" id="{1C025489-4904-3240-866E-9B78CFC722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0CF2DA-3E4E-AE47-B12D-54494EED5B6F}"/>
              </a:ext>
            </a:extLst>
          </p:cNvPr>
          <p:cNvSpPr>
            <a:spLocks noGrp="1"/>
          </p:cNvSpPr>
          <p:nvPr>
            <p:ph type="sldNum" sz="quarter" idx="12"/>
          </p:nvPr>
        </p:nvSpPr>
        <p:spPr/>
        <p:txBody>
          <a:bodyPr/>
          <a:lstStyle/>
          <a:p>
            <a:fld id="{A5E79B69-051F-4347-8582-BA9A35097F09}" type="slidenum">
              <a:rPr lang="en-US" smtClean="0"/>
              <a:t>‹#›</a:t>
            </a:fld>
            <a:endParaRPr lang="en-US"/>
          </a:p>
        </p:txBody>
      </p:sp>
    </p:spTree>
    <p:extLst>
      <p:ext uri="{BB962C8B-B14F-4D97-AF65-F5344CB8AC3E}">
        <p14:creationId xmlns:p14="http://schemas.microsoft.com/office/powerpoint/2010/main" val="4220034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E6490-00AC-B541-A126-171B7EE73A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D3817EA-3BD1-B245-B5BC-0C4E836357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F4739DE-ED44-EA4A-BD24-7D4CE9CBA54F}"/>
              </a:ext>
            </a:extLst>
          </p:cNvPr>
          <p:cNvSpPr>
            <a:spLocks noGrp="1"/>
          </p:cNvSpPr>
          <p:nvPr>
            <p:ph type="dt" sz="half" idx="10"/>
          </p:nvPr>
        </p:nvSpPr>
        <p:spPr/>
        <p:txBody>
          <a:bodyPr/>
          <a:lstStyle/>
          <a:p>
            <a:fld id="{E5CE0902-D989-914B-B988-5720FD60915E}" type="datetimeFigureOut">
              <a:rPr lang="en-US" smtClean="0"/>
              <a:t>2/5/21</a:t>
            </a:fld>
            <a:endParaRPr lang="en-US"/>
          </a:p>
        </p:txBody>
      </p:sp>
      <p:sp>
        <p:nvSpPr>
          <p:cNvPr id="5" name="Footer Placeholder 4">
            <a:extLst>
              <a:ext uri="{FF2B5EF4-FFF2-40B4-BE49-F238E27FC236}">
                <a16:creationId xmlns:a16="http://schemas.microsoft.com/office/drawing/2014/main" id="{7DE2626D-D677-9A4E-8999-366906CF5C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A72E9E-6C16-9045-8A49-F96542608DA2}"/>
              </a:ext>
            </a:extLst>
          </p:cNvPr>
          <p:cNvSpPr>
            <a:spLocks noGrp="1"/>
          </p:cNvSpPr>
          <p:nvPr>
            <p:ph type="sldNum" sz="quarter" idx="12"/>
          </p:nvPr>
        </p:nvSpPr>
        <p:spPr/>
        <p:txBody>
          <a:bodyPr/>
          <a:lstStyle/>
          <a:p>
            <a:fld id="{A5E79B69-051F-4347-8582-BA9A35097F09}" type="slidenum">
              <a:rPr lang="en-US" smtClean="0"/>
              <a:t>‹#›</a:t>
            </a:fld>
            <a:endParaRPr lang="en-US"/>
          </a:p>
        </p:txBody>
      </p:sp>
    </p:spTree>
    <p:extLst>
      <p:ext uri="{BB962C8B-B14F-4D97-AF65-F5344CB8AC3E}">
        <p14:creationId xmlns:p14="http://schemas.microsoft.com/office/powerpoint/2010/main" val="2957904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FB29A-0006-C849-AE6E-33FFA46E3C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BDC62C-DB31-6B48-BD98-0FA997B069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E4E7ED1-AC8A-4448-BF5F-14C2E5EE685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6F8888-D7CE-F24A-942F-3F3F8F78681D}"/>
              </a:ext>
            </a:extLst>
          </p:cNvPr>
          <p:cNvSpPr>
            <a:spLocks noGrp="1"/>
          </p:cNvSpPr>
          <p:nvPr>
            <p:ph type="dt" sz="half" idx="10"/>
          </p:nvPr>
        </p:nvSpPr>
        <p:spPr/>
        <p:txBody>
          <a:bodyPr/>
          <a:lstStyle/>
          <a:p>
            <a:fld id="{E5CE0902-D989-914B-B988-5720FD60915E}" type="datetimeFigureOut">
              <a:rPr lang="en-US" smtClean="0"/>
              <a:t>2/5/21</a:t>
            </a:fld>
            <a:endParaRPr lang="en-US"/>
          </a:p>
        </p:txBody>
      </p:sp>
      <p:sp>
        <p:nvSpPr>
          <p:cNvPr id="6" name="Footer Placeholder 5">
            <a:extLst>
              <a:ext uri="{FF2B5EF4-FFF2-40B4-BE49-F238E27FC236}">
                <a16:creationId xmlns:a16="http://schemas.microsoft.com/office/drawing/2014/main" id="{7B105EBA-1183-4E4C-995E-E25B045393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025D25-B2F1-964B-B46A-EF0DEB485017}"/>
              </a:ext>
            </a:extLst>
          </p:cNvPr>
          <p:cNvSpPr>
            <a:spLocks noGrp="1"/>
          </p:cNvSpPr>
          <p:nvPr>
            <p:ph type="sldNum" sz="quarter" idx="12"/>
          </p:nvPr>
        </p:nvSpPr>
        <p:spPr/>
        <p:txBody>
          <a:bodyPr/>
          <a:lstStyle/>
          <a:p>
            <a:fld id="{A5E79B69-051F-4347-8582-BA9A35097F09}" type="slidenum">
              <a:rPr lang="en-US" smtClean="0"/>
              <a:t>‹#›</a:t>
            </a:fld>
            <a:endParaRPr lang="en-US"/>
          </a:p>
        </p:txBody>
      </p:sp>
    </p:spTree>
    <p:extLst>
      <p:ext uri="{BB962C8B-B14F-4D97-AF65-F5344CB8AC3E}">
        <p14:creationId xmlns:p14="http://schemas.microsoft.com/office/powerpoint/2010/main" val="462710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5FDD9-93C4-2B46-9F80-F4B3BEF6279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1068067-4A2A-DE43-92E5-D7E15A9E95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5E0366-8571-9144-A774-5D3FC1EF3A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C59AD1E-A8B3-DB4A-AAAF-BC0B5ACFD2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077202-70C7-514F-8AC8-B9B9DCD4A15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7DD2DD-4B16-434B-B977-D2D9004B99B1}"/>
              </a:ext>
            </a:extLst>
          </p:cNvPr>
          <p:cNvSpPr>
            <a:spLocks noGrp="1"/>
          </p:cNvSpPr>
          <p:nvPr>
            <p:ph type="dt" sz="half" idx="10"/>
          </p:nvPr>
        </p:nvSpPr>
        <p:spPr/>
        <p:txBody>
          <a:bodyPr/>
          <a:lstStyle/>
          <a:p>
            <a:fld id="{E5CE0902-D989-914B-B988-5720FD60915E}" type="datetimeFigureOut">
              <a:rPr lang="en-US" smtClean="0"/>
              <a:t>2/5/21</a:t>
            </a:fld>
            <a:endParaRPr lang="en-US"/>
          </a:p>
        </p:txBody>
      </p:sp>
      <p:sp>
        <p:nvSpPr>
          <p:cNvPr id="8" name="Footer Placeholder 7">
            <a:extLst>
              <a:ext uri="{FF2B5EF4-FFF2-40B4-BE49-F238E27FC236}">
                <a16:creationId xmlns:a16="http://schemas.microsoft.com/office/drawing/2014/main" id="{4CC3AF97-29A3-7F4B-B6A0-342734431A4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17D2D3D-9B7E-F947-A667-DCC142E42BA2}"/>
              </a:ext>
            </a:extLst>
          </p:cNvPr>
          <p:cNvSpPr>
            <a:spLocks noGrp="1"/>
          </p:cNvSpPr>
          <p:nvPr>
            <p:ph type="sldNum" sz="quarter" idx="12"/>
          </p:nvPr>
        </p:nvSpPr>
        <p:spPr/>
        <p:txBody>
          <a:bodyPr/>
          <a:lstStyle/>
          <a:p>
            <a:fld id="{A5E79B69-051F-4347-8582-BA9A35097F09}" type="slidenum">
              <a:rPr lang="en-US" smtClean="0"/>
              <a:t>‹#›</a:t>
            </a:fld>
            <a:endParaRPr lang="en-US"/>
          </a:p>
        </p:txBody>
      </p:sp>
    </p:spTree>
    <p:extLst>
      <p:ext uri="{BB962C8B-B14F-4D97-AF65-F5344CB8AC3E}">
        <p14:creationId xmlns:p14="http://schemas.microsoft.com/office/powerpoint/2010/main" val="707029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02676-69B6-6D4E-A53E-2535D1CEBAD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2416713-6DC8-9C40-9719-E3E5781E417F}"/>
              </a:ext>
            </a:extLst>
          </p:cNvPr>
          <p:cNvSpPr>
            <a:spLocks noGrp="1"/>
          </p:cNvSpPr>
          <p:nvPr>
            <p:ph type="dt" sz="half" idx="10"/>
          </p:nvPr>
        </p:nvSpPr>
        <p:spPr/>
        <p:txBody>
          <a:bodyPr/>
          <a:lstStyle/>
          <a:p>
            <a:fld id="{E5CE0902-D989-914B-B988-5720FD60915E}" type="datetimeFigureOut">
              <a:rPr lang="en-US" smtClean="0"/>
              <a:t>2/5/21</a:t>
            </a:fld>
            <a:endParaRPr lang="en-US"/>
          </a:p>
        </p:txBody>
      </p:sp>
      <p:sp>
        <p:nvSpPr>
          <p:cNvPr id="4" name="Footer Placeholder 3">
            <a:extLst>
              <a:ext uri="{FF2B5EF4-FFF2-40B4-BE49-F238E27FC236}">
                <a16:creationId xmlns:a16="http://schemas.microsoft.com/office/drawing/2014/main" id="{89CB3C30-3F6B-D14E-8722-1D071C1653A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473797-DBDF-AF40-8E77-1D282CBDEEDE}"/>
              </a:ext>
            </a:extLst>
          </p:cNvPr>
          <p:cNvSpPr>
            <a:spLocks noGrp="1"/>
          </p:cNvSpPr>
          <p:nvPr>
            <p:ph type="sldNum" sz="quarter" idx="12"/>
          </p:nvPr>
        </p:nvSpPr>
        <p:spPr/>
        <p:txBody>
          <a:bodyPr/>
          <a:lstStyle/>
          <a:p>
            <a:fld id="{A5E79B69-051F-4347-8582-BA9A35097F09}" type="slidenum">
              <a:rPr lang="en-US" smtClean="0"/>
              <a:t>‹#›</a:t>
            </a:fld>
            <a:endParaRPr lang="en-US"/>
          </a:p>
        </p:txBody>
      </p:sp>
    </p:spTree>
    <p:extLst>
      <p:ext uri="{BB962C8B-B14F-4D97-AF65-F5344CB8AC3E}">
        <p14:creationId xmlns:p14="http://schemas.microsoft.com/office/powerpoint/2010/main" val="2921556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E61320-549C-7440-9017-DD92E082F81F}"/>
              </a:ext>
            </a:extLst>
          </p:cNvPr>
          <p:cNvSpPr>
            <a:spLocks noGrp="1"/>
          </p:cNvSpPr>
          <p:nvPr>
            <p:ph type="dt" sz="half" idx="10"/>
          </p:nvPr>
        </p:nvSpPr>
        <p:spPr/>
        <p:txBody>
          <a:bodyPr/>
          <a:lstStyle/>
          <a:p>
            <a:fld id="{E5CE0902-D989-914B-B988-5720FD60915E}" type="datetimeFigureOut">
              <a:rPr lang="en-US" smtClean="0"/>
              <a:t>2/5/21</a:t>
            </a:fld>
            <a:endParaRPr lang="en-US"/>
          </a:p>
        </p:txBody>
      </p:sp>
      <p:sp>
        <p:nvSpPr>
          <p:cNvPr id="3" name="Footer Placeholder 2">
            <a:extLst>
              <a:ext uri="{FF2B5EF4-FFF2-40B4-BE49-F238E27FC236}">
                <a16:creationId xmlns:a16="http://schemas.microsoft.com/office/drawing/2014/main" id="{E47E1E2B-FB59-1348-B4AB-D551F2F6F29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E36E99A-1D84-BE49-B1BF-7DB52D7A9470}"/>
              </a:ext>
            </a:extLst>
          </p:cNvPr>
          <p:cNvSpPr>
            <a:spLocks noGrp="1"/>
          </p:cNvSpPr>
          <p:nvPr>
            <p:ph type="sldNum" sz="quarter" idx="12"/>
          </p:nvPr>
        </p:nvSpPr>
        <p:spPr/>
        <p:txBody>
          <a:bodyPr/>
          <a:lstStyle/>
          <a:p>
            <a:fld id="{A5E79B69-051F-4347-8582-BA9A35097F09}" type="slidenum">
              <a:rPr lang="en-US" smtClean="0"/>
              <a:t>‹#›</a:t>
            </a:fld>
            <a:endParaRPr lang="en-US"/>
          </a:p>
        </p:txBody>
      </p:sp>
    </p:spTree>
    <p:extLst>
      <p:ext uri="{BB962C8B-B14F-4D97-AF65-F5344CB8AC3E}">
        <p14:creationId xmlns:p14="http://schemas.microsoft.com/office/powerpoint/2010/main" val="3938697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20D24-7F3A-2E4C-BD97-ED4F3DE22F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F0C5815-2493-B243-9A25-B3BD3AA29A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F06A8F-D356-A849-AC3B-DC0CBE9469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11664D-0A18-8946-80F6-8CAA926942A4}"/>
              </a:ext>
            </a:extLst>
          </p:cNvPr>
          <p:cNvSpPr>
            <a:spLocks noGrp="1"/>
          </p:cNvSpPr>
          <p:nvPr>
            <p:ph type="dt" sz="half" idx="10"/>
          </p:nvPr>
        </p:nvSpPr>
        <p:spPr/>
        <p:txBody>
          <a:bodyPr/>
          <a:lstStyle/>
          <a:p>
            <a:fld id="{E5CE0902-D989-914B-B988-5720FD60915E}" type="datetimeFigureOut">
              <a:rPr lang="en-US" smtClean="0"/>
              <a:t>2/5/21</a:t>
            </a:fld>
            <a:endParaRPr lang="en-US"/>
          </a:p>
        </p:txBody>
      </p:sp>
      <p:sp>
        <p:nvSpPr>
          <p:cNvPr id="6" name="Footer Placeholder 5">
            <a:extLst>
              <a:ext uri="{FF2B5EF4-FFF2-40B4-BE49-F238E27FC236}">
                <a16:creationId xmlns:a16="http://schemas.microsoft.com/office/drawing/2014/main" id="{DBCD8E92-F674-2648-9297-13813C6B0A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D5E90E-47F9-214C-801C-35E091743CAC}"/>
              </a:ext>
            </a:extLst>
          </p:cNvPr>
          <p:cNvSpPr>
            <a:spLocks noGrp="1"/>
          </p:cNvSpPr>
          <p:nvPr>
            <p:ph type="sldNum" sz="quarter" idx="12"/>
          </p:nvPr>
        </p:nvSpPr>
        <p:spPr/>
        <p:txBody>
          <a:bodyPr/>
          <a:lstStyle/>
          <a:p>
            <a:fld id="{A5E79B69-051F-4347-8582-BA9A35097F09}" type="slidenum">
              <a:rPr lang="en-US" smtClean="0"/>
              <a:t>‹#›</a:t>
            </a:fld>
            <a:endParaRPr lang="en-US"/>
          </a:p>
        </p:txBody>
      </p:sp>
    </p:spTree>
    <p:extLst>
      <p:ext uri="{BB962C8B-B14F-4D97-AF65-F5344CB8AC3E}">
        <p14:creationId xmlns:p14="http://schemas.microsoft.com/office/powerpoint/2010/main" val="3692837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2370B-D746-2D43-A26A-423257ED2D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FBAA5C7-38AE-3B47-9B19-F2802E310F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CDFB087-CC24-F147-83CA-7FC1601818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0A657B-7F58-7343-A376-A07AF8CD849C}"/>
              </a:ext>
            </a:extLst>
          </p:cNvPr>
          <p:cNvSpPr>
            <a:spLocks noGrp="1"/>
          </p:cNvSpPr>
          <p:nvPr>
            <p:ph type="dt" sz="half" idx="10"/>
          </p:nvPr>
        </p:nvSpPr>
        <p:spPr/>
        <p:txBody>
          <a:bodyPr/>
          <a:lstStyle/>
          <a:p>
            <a:fld id="{E5CE0902-D989-914B-B988-5720FD60915E}" type="datetimeFigureOut">
              <a:rPr lang="en-US" smtClean="0"/>
              <a:t>2/5/21</a:t>
            </a:fld>
            <a:endParaRPr lang="en-US"/>
          </a:p>
        </p:txBody>
      </p:sp>
      <p:sp>
        <p:nvSpPr>
          <p:cNvPr id="6" name="Footer Placeholder 5">
            <a:extLst>
              <a:ext uri="{FF2B5EF4-FFF2-40B4-BE49-F238E27FC236}">
                <a16:creationId xmlns:a16="http://schemas.microsoft.com/office/drawing/2014/main" id="{DAA46572-C236-7A4A-9A0B-D7CEFA9D52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46094E-BE24-9443-BBB5-1E2A72C1FAE0}"/>
              </a:ext>
            </a:extLst>
          </p:cNvPr>
          <p:cNvSpPr>
            <a:spLocks noGrp="1"/>
          </p:cNvSpPr>
          <p:nvPr>
            <p:ph type="sldNum" sz="quarter" idx="12"/>
          </p:nvPr>
        </p:nvSpPr>
        <p:spPr/>
        <p:txBody>
          <a:bodyPr/>
          <a:lstStyle/>
          <a:p>
            <a:fld id="{A5E79B69-051F-4347-8582-BA9A35097F09}" type="slidenum">
              <a:rPr lang="en-US" smtClean="0"/>
              <a:t>‹#›</a:t>
            </a:fld>
            <a:endParaRPr lang="en-US"/>
          </a:p>
        </p:txBody>
      </p:sp>
    </p:spTree>
    <p:extLst>
      <p:ext uri="{BB962C8B-B14F-4D97-AF65-F5344CB8AC3E}">
        <p14:creationId xmlns:p14="http://schemas.microsoft.com/office/powerpoint/2010/main" val="830312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664A34-0B24-6949-9AA9-BCA553335D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80DB9B-53CD-F04D-8F5A-EB4E617B88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2D56B8-3E7D-E249-9F7C-B64248B4D1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CE0902-D989-914B-B988-5720FD60915E}" type="datetimeFigureOut">
              <a:rPr lang="en-US" smtClean="0"/>
              <a:t>2/5/21</a:t>
            </a:fld>
            <a:endParaRPr lang="en-US"/>
          </a:p>
        </p:txBody>
      </p:sp>
      <p:sp>
        <p:nvSpPr>
          <p:cNvPr id="5" name="Footer Placeholder 4">
            <a:extLst>
              <a:ext uri="{FF2B5EF4-FFF2-40B4-BE49-F238E27FC236}">
                <a16:creationId xmlns:a16="http://schemas.microsoft.com/office/drawing/2014/main" id="{F66BE31E-7E0F-E149-91C3-568B20F39C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FFD8256-5A46-DD49-BF41-1C1DD2E526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E79B69-051F-4347-8582-BA9A35097F09}" type="slidenum">
              <a:rPr lang="en-US" smtClean="0"/>
              <a:t>‹#›</a:t>
            </a:fld>
            <a:endParaRPr lang="en-US"/>
          </a:p>
        </p:txBody>
      </p:sp>
    </p:spTree>
    <p:extLst>
      <p:ext uri="{BB962C8B-B14F-4D97-AF65-F5344CB8AC3E}">
        <p14:creationId xmlns:p14="http://schemas.microsoft.com/office/powerpoint/2010/main" val="3584509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hyperlink" Target="https://www.youtube.com/channel/UCjP0mTfBVNB7WSUHXMnsYAw" TargetMode="External"/><Relationship Id="rId3" Type="http://schemas.openxmlformats.org/officeDocument/2006/relationships/image" Target="../media/image1.png"/><Relationship Id="rId7" Type="http://schemas.openxmlformats.org/officeDocument/2006/relationships/hyperlink" Target="https://www.linkedin.com/company/cornell-college-of-business-emerging-markets-institute/" TargetMode="External"/><Relationship Id="rId12"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hyperlink" Target="https://twitter.com/lourdescasanova" TargetMode="External"/><Relationship Id="rId5" Type="http://schemas.openxmlformats.org/officeDocument/2006/relationships/hyperlink" Target="https://www.instagram.com/emicornell/" TargetMode="External"/><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hyperlink" Target="https://www.facebook.com/CornellEMI" TargetMode="External"/><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ecornell.com/keynotes/overview/K020821a/"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hyperlink" Target="https://cornell.zoom.us/webinar/register/WN_skv8i4-3S_elrPOpI28y-w" TargetMode="External"/><Relationship Id="rId3" Type="http://schemas.openxmlformats.org/officeDocument/2006/relationships/hyperlink" Target="https://www.hks.harvard.edu/faculty/ricardo-hausmann" TargetMode="External"/><Relationship Id="rId7" Type="http://schemas.openxmlformats.org/officeDocument/2006/relationships/hyperlink" Target="https://economics.ubc.ca/faculty-and-staff/claudio-ferraz/" TargetMode="External"/><Relationship Id="rId2" Type="http://schemas.openxmlformats.org/officeDocument/2006/relationships/hyperlink" Target="https://cornell.app.box.com/s/qfa9ua5k1lfljrp83ihd3uqniw5zpct6" TargetMode="External"/><Relationship Id="rId1" Type="http://schemas.openxmlformats.org/officeDocument/2006/relationships/slideLayout" Target="../slideLayouts/slideLayout2.xml"/><Relationship Id="rId6" Type="http://schemas.openxmlformats.org/officeDocument/2006/relationships/hyperlink" Target="https://cornell.zoom.us/webinar/register/WN_-_ls5660QgabbdEbdB-29g" TargetMode="External"/><Relationship Id="rId11" Type="http://schemas.openxmlformats.org/officeDocument/2006/relationships/hyperlink" Target="https://business.cornell.edu/faculty-research/themes/emerging-markets-theme/" TargetMode="External"/><Relationship Id="rId5" Type="http://schemas.openxmlformats.org/officeDocument/2006/relationships/hyperlink" Target="https://pacscenter.stanford.edu/person/johanna-mair/" TargetMode="External"/><Relationship Id="rId10" Type="http://schemas.openxmlformats.org/officeDocument/2006/relationships/hyperlink" Target="https://cornell.zoom.us/webinar/register/WN_goiuP1n7SUGaKGKl7PUrrQ" TargetMode="External"/><Relationship Id="rId4" Type="http://schemas.openxmlformats.org/officeDocument/2006/relationships/hyperlink" Target="https://cornell.zoom.us/webinar/register/WN_z52sJNraR8-rW4qDwnr97A" TargetMode="External"/><Relationship Id="rId9" Type="http://schemas.openxmlformats.org/officeDocument/2006/relationships/hyperlink" Target="https://www.marshall.usc.edu/personnel/tj-wong"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bit.ly/EMIConference2020"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hdl.handle.net/1813/66978"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johnson.qualtrics.com/jfe/form/SV_8oYAMKx8ChRA7u5"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hyperlink" Target="https://johnson.qualtrics.com/jfe/form/SV_2hruwNiMSFOI27r" TargetMode="External"/><Relationship Id="rId5" Type="http://schemas.openxmlformats.org/officeDocument/2006/relationships/hyperlink" Target="https://johnson.qualtrics.com/jfe/form/SV_1HRnrYYnWr1pMdD" TargetMode="External"/><Relationship Id="rId4" Type="http://schemas.openxmlformats.org/officeDocument/2006/relationships/hyperlink" Target="https://johnson.qualtrics.com/jfe/form/SV_escQvJIlBsW7Cfj"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instagram.com/emicornell/" TargetMode="External"/><Relationship Id="rId7" Type="http://schemas.openxmlformats.org/officeDocument/2006/relationships/hyperlink" Target="https://www.facebook.com/CornellEMI" TargetMode="External"/><Relationship Id="rId12"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hyperlink" Target="https://www.youtube.com/channel/UCjP0mTfBVNB7WSUHXMnsYAw" TargetMode="External"/><Relationship Id="rId5" Type="http://schemas.openxmlformats.org/officeDocument/2006/relationships/hyperlink" Target="https://www.linkedin.com/company/cornell-college-of-business-emerging-markets-institute/" TargetMode="External"/><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hyperlink" Target="https://twitter.com/lourdescasanova"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instagram.com/emicornell/" TargetMode="External"/><Relationship Id="rId7" Type="http://schemas.openxmlformats.org/officeDocument/2006/relationships/hyperlink" Target="https://www.facebook.com/CornellEMI" TargetMode="External"/><Relationship Id="rId12"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hyperlink" Target="https://www.youtube.com/channel/UCjP0mTfBVNB7WSUHXMnsYAw" TargetMode="External"/><Relationship Id="rId5" Type="http://schemas.openxmlformats.org/officeDocument/2006/relationships/hyperlink" Target="https://www.linkedin.com/company/cornell-college-of-business-emerging-markets-institute/" TargetMode="External"/><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hyperlink" Target="https://twitter.com/lourdescasanova"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hyperlink" Target="https://ecommons.cornell.edu/handle/1813/66953" TargetMode="External"/><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hyperlink" Target="https://twitter.com/lourdescasanova" TargetMode="External"/><Relationship Id="rId3" Type="http://schemas.openxmlformats.org/officeDocument/2006/relationships/image" Target="../media/image23.jpeg"/><Relationship Id="rId7" Type="http://schemas.openxmlformats.org/officeDocument/2006/relationships/hyperlink" Target="https://www.instagram.com/emicornell/" TargetMode="External"/><Relationship Id="rId12" Type="http://schemas.openxmlformats.org/officeDocument/2006/relationships/image" Target="../media/image5.png"/><Relationship Id="rId2" Type="http://schemas.openxmlformats.org/officeDocument/2006/relationships/notesSlide" Target="../notesSlides/notesSlide29.xml"/><Relationship Id="rId16"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hyperlink" Target="https://www.facebook.com/CornellEMI" TargetMode="External"/><Relationship Id="rId5" Type="http://schemas.openxmlformats.org/officeDocument/2006/relationships/hyperlink" Target="https://ecommons.cornell.edu/handle/1813/66953" TargetMode="External"/><Relationship Id="rId15" Type="http://schemas.openxmlformats.org/officeDocument/2006/relationships/hyperlink" Target="https://www.youtube.com/channel/UCjP0mTfBVNB7WSUHXMnsYAw" TargetMode="External"/><Relationship Id="rId10" Type="http://schemas.openxmlformats.org/officeDocument/2006/relationships/image" Target="../media/image4.png"/><Relationship Id="rId4" Type="http://schemas.openxmlformats.org/officeDocument/2006/relationships/hyperlink" Target="https://www.johnson.cornell.edu/emerging-markets-institute/" TargetMode="External"/><Relationship Id="rId9" Type="http://schemas.openxmlformats.org/officeDocument/2006/relationships/hyperlink" Target="https://www.linkedin.com/company/cornell-college-of-business-emerging-markets-institute/" TargetMode="External"/><Relationship Id="rId1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F845CBB-5361-4E22-B516-7961222F3BA2}"/>
              </a:ext>
            </a:extLst>
          </p:cNvPr>
          <p:cNvPicPr/>
          <p:nvPr/>
        </p:nvPicPr>
        <p:blipFill>
          <a:blip r:embed="rId3">
            <a:alphaModFix amt="15000"/>
            <a:extLst>
              <a:ext uri="{28A0092B-C50C-407E-A947-70E740481C1C}">
                <a14:useLocalDpi xmlns:a14="http://schemas.microsoft.com/office/drawing/2010/main" val="0"/>
              </a:ext>
            </a:extLst>
          </a:blip>
          <a:stretch>
            <a:fillRect/>
          </a:stretch>
        </p:blipFill>
        <p:spPr bwMode="auto">
          <a:xfrm>
            <a:off x="-1" y="0"/>
            <a:ext cx="12192001" cy="6857996"/>
          </a:xfrm>
          <a:prstGeom prst="rect">
            <a:avLst/>
          </a:prstGeom>
          <a:noFill/>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C97EDE6E-CA05-CE4A-BE62-32188350F33B}"/>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238018" y="5288144"/>
            <a:ext cx="7975840" cy="1104140"/>
          </a:xfrm>
          <a:prstGeom prst="rect">
            <a:avLst/>
          </a:prstGeom>
        </p:spPr>
      </p:pic>
      <p:sp>
        <p:nvSpPr>
          <p:cNvPr id="5" name="Subtitle 1">
            <a:extLst>
              <a:ext uri="{FF2B5EF4-FFF2-40B4-BE49-F238E27FC236}">
                <a16:creationId xmlns:a16="http://schemas.microsoft.com/office/drawing/2014/main" id="{21711EE6-71A4-6A49-BC43-45945F0263D8}"/>
              </a:ext>
            </a:extLst>
          </p:cNvPr>
          <p:cNvSpPr txBox="1">
            <a:spLocks/>
          </p:cNvSpPr>
          <p:nvPr/>
        </p:nvSpPr>
        <p:spPr>
          <a:xfrm>
            <a:off x="3652258" y="1822511"/>
            <a:ext cx="8407572" cy="46714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u="none"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dirty="0">
                <a:solidFill>
                  <a:schemeClr val="tx1"/>
                </a:solidFill>
                <a:latin typeface="Arial" panose="020B0604020202020204" pitchFamily="34" charset="0"/>
                <a:cs typeface="Arial" panose="020B0604020202020204" pitchFamily="34" charset="0"/>
              </a:rPr>
              <a:t>Encouraging Dialogue, Building bridges</a:t>
            </a:r>
            <a:endParaRPr lang="en-US" dirty="0">
              <a:solidFill>
                <a:schemeClr val="tx1"/>
              </a:solidFill>
              <a:effectLst>
                <a:outerShdw blurRad="63500" sx="102000" sy="102000" algn="ctr" rotWithShape="0">
                  <a:prstClr val="black">
                    <a:alpha val="40000"/>
                  </a:prstClr>
                </a:outerShdw>
              </a:effectLst>
              <a:latin typeface="Arial" panose="020B0604020202020204" pitchFamily="34" charset="0"/>
              <a:cs typeface="Arial" panose="020B0604020202020204" pitchFamily="34" charset="0"/>
            </a:endParaRPr>
          </a:p>
        </p:txBody>
      </p:sp>
      <p:sp>
        <p:nvSpPr>
          <p:cNvPr id="6" name="Title 2">
            <a:extLst>
              <a:ext uri="{FF2B5EF4-FFF2-40B4-BE49-F238E27FC236}">
                <a16:creationId xmlns:a16="http://schemas.microsoft.com/office/drawing/2014/main" id="{11B1FCEE-707C-3D45-958A-2B562E472967}"/>
              </a:ext>
            </a:extLst>
          </p:cNvPr>
          <p:cNvSpPr txBox="1">
            <a:spLocks/>
          </p:cNvSpPr>
          <p:nvPr/>
        </p:nvSpPr>
        <p:spPr>
          <a:xfrm>
            <a:off x="3633008" y="161939"/>
            <a:ext cx="8426822" cy="1502352"/>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pPr algn="r"/>
            <a:r>
              <a:rPr lang="en-US" b="1" dirty="0">
                <a:solidFill>
                  <a:schemeClr val="tx1"/>
                </a:solidFill>
                <a:latin typeface="Arial Black" panose="020B0604020202020204" pitchFamily="34" charset="0"/>
                <a:cs typeface="Arial Black" panose="020B0604020202020204" pitchFamily="34" charset="0"/>
              </a:rPr>
              <a:t>EMERGING MARKETS INSTITUTE</a:t>
            </a:r>
          </a:p>
        </p:txBody>
      </p:sp>
      <p:cxnSp>
        <p:nvCxnSpPr>
          <p:cNvPr id="8" name="Straight Connector 7">
            <a:extLst>
              <a:ext uri="{FF2B5EF4-FFF2-40B4-BE49-F238E27FC236}">
                <a16:creationId xmlns:a16="http://schemas.microsoft.com/office/drawing/2014/main" id="{EA8C1290-D04F-D34B-A067-E2BC7EB00FA1}"/>
              </a:ext>
            </a:extLst>
          </p:cNvPr>
          <p:cNvCxnSpPr>
            <a:cxnSpLocks/>
          </p:cNvCxnSpPr>
          <p:nvPr/>
        </p:nvCxnSpPr>
        <p:spPr>
          <a:xfrm>
            <a:off x="3777247" y="1664291"/>
            <a:ext cx="8151342"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Subtitle 1">
            <a:extLst>
              <a:ext uri="{FF2B5EF4-FFF2-40B4-BE49-F238E27FC236}">
                <a16:creationId xmlns:a16="http://schemas.microsoft.com/office/drawing/2014/main" id="{185AF6BE-3E11-44A4-926A-C4B92C4C6642}"/>
              </a:ext>
            </a:extLst>
          </p:cNvPr>
          <p:cNvSpPr txBox="1">
            <a:spLocks/>
          </p:cNvSpPr>
          <p:nvPr/>
        </p:nvSpPr>
        <p:spPr>
          <a:xfrm>
            <a:off x="1964695" y="3419653"/>
            <a:ext cx="10095135" cy="40255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u="none"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800" dirty="0">
                <a:solidFill>
                  <a:schemeClr val="tx1"/>
                </a:solidFill>
                <a:latin typeface="Arial" panose="020B0604020202020204" pitchFamily="34" charset="0"/>
                <a:cs typeface="Arial" panose="020B0604020202020204" pitchFamily="34" charset="0"/>
              </a:rPr>
              <a:t>Lourdes Casanova</a:t>
            </a:r>
            <a:br>
              <a:rPr lang="en-US" sz="1800" dirty="0">
                <a:solidFill>
                  <a:schemeClr val="tx1"/>
                </a:solidFill>
                <a:latin typeface="Arial" panose="020B0604020202020204" pitchFamily="34" charset="0"/>
                <a:cs typeface="Arial" panose="020B0604020202020204" pitchFamily="34" charset="0"/>
              </a:rPr>
            </a:br>
            <a:r>
              <a:rPr lang="en-US" sz="1800" dirty="0">
                <a:solidFill>
                  <a:schemeClr val="tx1"/>
                </a:solidFill>
                <a:latin typeface="Arial" panose="020B0604020202020204" pitchFamily="34" charset="0"/>
                <a:cs typeface="Arial" panose="020B0604020202020204" pitchFamily="34" charset="0"/>
              </a:rPr>
              <a:t>Gail and Rob </a:t>
            </a:r>
            <a:r>
              <a:rPr lang="en-US" sz="1800" dirty="0" err="1">
                <a:solidFill>
                  <a:schemeClr val="tx1"/>
                </a:solidFill>
                <a:latin typeface="Arial" panose="020B0604020202020204" pitchFamily="34" charset="0"/>
                <a:cs typeface="Arial" panose="020B0604020202020204" pitchFamily="34" charset="0"/>
              </a:rPr>
              <a:t>Cañizares</a:t>
            </a:r>
            <a:r>
              <a:rPr lang="en-US" sz="1800" dirty="0">
                <a:solidFill>
                  <a:schemeClr val="tx1"/>
                </a:solidFill>
                <a:latin typeface="Arial" panose="020B0604020202020204" pitchFamily="34" charset="0"/>
                <a:cs typeface="Arial" panose="020B0604020202020204" pitchFamily="34" charset="0"/>
              </a:rPr>
              <a:t> Director, Emerging Markets Institute</a:t>
            </a:r>
          </a:p>
          <a:p>
            <a:pPr algn="r"/>
            <a:br>
              <a:rPr lang="en-US" sz="1800" dirty="0">
                <a:solidFill>
                  <a:schemeClr val="tx1"/>
                </a:solidFill>
                <a:latin typeface="Arial" panose="020B0604020202020204" pitchFamily="34" charset="0"/>
                <a:cs typeface="Arial" panose="020B0604020202020204" pitchFamily="34" charset="0"/>
              </a:rPr>
            </a:br>
            <a:endParaRPr lang="en-US" sz="1800" dirty="0">
              <a:solidFill>
                <a:schemeClr val="tx1"/>
              </a:solidFill>
              <a:latin typeface="Arial" panose="020B0604020202020204" pitchFamily="34" charset="0"/>
              <a:cs typeface="Arial" panose="020B0604020202020204" pitchFamily="34" charset="0"/>
            </a:endParaRPr>
          </a:p>
          <a:p>
            <a:pPr algn="r"/>
            <a:endParaRPr lang="en-US" sz="1800" dirty="0">
              <a:solidFill>
                <a:schemeClr val="tx1"/>
              </a:solidFill>
              <a:latin typeface="Arial" panose="020B0604020202020204" pitchFamily="34" charset="0"/>
              <a:cs typeface="Arial" panose="020B0604020202020204" pitchFamily="34" charset="0"/>
            </a:endParaRPr>
          </a:p>
          <a:p>
            <a:pPr algn="r"/>
            <a:r>
              <a:rPr lang="en-US" sz="1800" dirty="0">
                <a:solidFill>
                  <a:schemeClr val="tx1"/>
                </a:solidFill>
                <a:latin typeface="Arial" panose="020B0604020202020204" pitchFamily="34" charset="0"/>
                <a:cs typeface="Arial" panose="020B0604020202020204" pitchFamily="34" charset="0"/>
              </a:rPr>
              <a:t>January 2021</a:t>
            </a:r>
          </a:p>
        </p:txBody>
      </p:sp>
      <p:pic>
        <p:nvPicPr>
          <p:cNvPr id="22" name="Picture 21" descr="Instagram Brand Resources">
            <a:hlinkClick r:id="rId5"/>
            <a:extLst>
              <a:ext uri="{FF2B5EF4-FFF2-40B4-BE49-F238E27FC236}">
                <a16:creationId xmlns:a16="http://schemas.microsoft.com/office/drawing/2014/main" id="{BBF1E512-A62C-438A-8423-AF7227B563FD}"/>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66021" y="4193249"/>
            <a:ext cx="501312" cy="479908"/>
          </a:xfrm>
          <a:prstGeom prst="rect">
            <a:avLst/>
          </a:prstGeom>
          <a:noFill/>
          <a:ln>
            <a:noFill/>
          </a:ln>
        </p:spPr>
      </p:pic>
      <p:pic>
        <p:nvPicPr>
          <p:cNvPr id="23" name="Picture 22">
            <a:hlinkClick r:id="rId7"/>
            <a:extLst>
              <a:ext uri="{FF2B5EF4-FFF2-40B4-BE49-F238E27FC236}">
                <a16:creationId xmlns:a16="http://schemas.microsoft.com/office/drawing/2014/main" id="{A326C137-05D3-4089-B6EF-E657D2332D89}"/>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516614" y="4193249"/>
            <a:ext cx="501312" cy="479908"/>
          </a:xfrm>
          <a:prstGeom prst="rect">
            <a:avLst/>
          </a:prstGeom>
          <a:noFill/>
          <a:ln>
            <a:noFill/>
          </a:ln>
        </p:spPr>
      </p:pic>
      <p:pic>
        <p:nvPicPr>
          <p:cNvPr id="24" name="Picture 23" descr="Facebook Brand Resources">
            <a:hlinkClick r:id="rId9"/>
            <a:extLst>
              <a:ext uri="{FF2B5EF4-FFF2-40B4-BE49-F238E27FC236}">
                <a16:creationId xmlns:a16="http://schemas.microsoft.com/office/drawing/2014/main" id="{F9A95F52-F1EE-4A83-A218-C4BB39C3A758}"/>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167207" y="4193249"/>
            <a:ext cx="501312" cy="479908"/>
          </a:xfrm>
          <a:prstGeom prst="rect">
            <a:avLst/>
          </a:prstGeom>
          <a:noFill/>
          <a:ln>
            <a:noFill/>
          </a:ln>
        </p:spPr>
      </p:pic>
      <p:pic>
        <p:nvPicPr>
          <p:cNvPr id="25" name="Picture 24" descr="Twitter link">
            <a:hlinkClick r:id="rId11"/>
            <a:extLst>
              <a:ext uri="{FF2B5EF4-FFF2-40B4-BE49-F238E27FC236}">
                <a16:creationId xmlns:a16="http://schemas.microsoft.com/office/drawing/2014/main" id="{99ACB810-21B8-4DD5-8FB2-A018B3180D16}"/>
              </a:ext>
            </a:extLst>
          </p:cNvPr>
          <p:cNvPicPr/>
          <p:nvPr/>
        </p:nvPicPr>
        <p:blipFill>
          <a:blip r:embed="rId12" cstate="print">
            <a:extLst>
              <a:ext uri="{28A0092B-C50C-407E-A947-70E740481C1C}">
                <a14:useLocalDpi xmlns:a14="http://schemas.microsoft.com/office/drawing/2010/main" val="0"/>
              </a:ext>
            </a:extLst>
          </a:blip>
          <a:stretch>
            <a:fillRect/>
          </a:stretch>
        </p:blipFill>
        <p:spPr>
          <a:xfrm>
            <a:off x="10674571" y="4045013"/>
            <a:ext cx="716160" cy="754142"/>
          </a:xfrm>
          <a:prstGeom prst="rect">
            <a:avLst/>
          </a:prstGeom>
        </p:spPr>
      </p:pic>
      <p:pic>
        <p:nvPicPr>
          <p:cNvPr id="26" name="Picture 25" descr="YouTube icon, full-color">
            <a:hlinkClick r:id="rId13"/>
            <a:extLst>
              <a:ext uri="{FF2B5EF4-FFF2-40B4-BE49-F238E27FC236}">
                <a16:creationId xmlns:a16="http://schemas.microsoft.com/office/drawing/2014/main" id="{A3FC99B7-0A54-48C4-9D4C-B558BCE1DA3C}"/>
              </a:ext>
            </a:extLst>
          </p:cNvPr>
          <p:cNvPicPr/>
          <p:nvPr/>
        </p:nvPicPr>
        <p:blipFill rotWithShape="1">
          <a:blip r:embed="rId14" cstate="print">
            <a:extLst>
              <a:ext uri="{28A0092B-C50C-407E-A947-70E740481C1C}">
                <a14:useLocalDpi xmlns:a14="http://schemas.microsoft.com/office/drawing/2010/main" val="0"/>
              </a:ext>
            </a:extLst>
          </a:blip>
          <a:srcRect l="38306" t="36001" r="38546" b="36758"/>
          <a:stretch/>
        </p:blipFill>
        <p:spPr bwMode="auto">
          <a:xfrm>
            <a:off x="11325164" y="4220787"/>
            <a:ext cx="587251" cy="424833"/>
          </a:xfrm>
          <a:prstGeom prst="rect">
            <a:avLst/>
          </a:prstGeom>
          <a:noFill/>
          <a:ln>
            <a:noFill/>
          </a:ln>
          <a:extLst>
            <a:ext uri="{53640926-AAD7-44D8-BBD7-CCE9431645EC}">
              <a14:shadowObscured xmlns:a14="http://schemas.microsoft.com/office/drawing/2010/main"/>
            </a:ext>
          </a:extLst>
        </p:spPr>
      </p:pic>
      <p:sp>
        <p:nvSpPr>
          <p:cNvPr id="30" name="Footer Placeholder 4">
            <a:extLst>
              <a:ext uri="{FF2B5EF4-FFF2-40B4-BE49-F238E27FC236}">
                <a16:creationId xmlns:a16="http://schemas.microsoft.com/office/drawing/2014/main" id="{C971A27F-DAD4-41B5-BA78-999BB7C93DC0}"/>
              </a:ext>
            </a:extLst>
          </p:cNvPr>
          <p:cNvSpPr txBox="1">
            <a:spLocks/>
          </p:cNvSpPr>
          <p:nvPr/>
        </p:nvSpPr>
        <p:spPr>
          <a:xfrm>
            <a:off x="4038599" y="6362046"/>
            <a:ext cx="7788639" cy="365125"/>
          </a:xfrm>
          <a:prstGeom prst="rect">
            <a:avLst/>
          </a:prstGeom>
        </p:spPr>
        <p:txBody>
          <a:bodyP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lumMod val="65000"/>
                    <a:lumOff val="35000"/>
                  </a:schemeClr>
                </a:solidFill>
                <a:latin typeface="Arial" panose="020B0604020202020204" pitchFamily="34" charset="0"/>
                <a:cs typeface="Arial" panose="020B0604020202020204" pitchFamily="34" charset="0"/>
              </a:rPr>
              <a:t>Cornell SC Johnson College of Business    </a:t>
            </a:r>
            <a:fld id="{6BC6B64C-2C78-0546-8075-679D924F1D06}" type="slidenum">
              <a:rPr lang="en-US" smtClean="0">
                <a:solidFill>
                  <a:schemeClr val="tx1">
                    <a:lumMod val="65000"/>
                    <a:lumOff val="35000"/>
                  </a:schemeClr>
                </a:solidFill>
                <a:latin typeface="Arial" panose="020B0604020202020204" pitchFamily="34" charset="0"/>
                <a:cs typeface="Arial" panose="020B0604020202020204" pitchFamily="34" charset="0"/>
              </a:rPr>
              <a:pPr/>
              <a:t>1</a:t>
            </a:fld>
            <a:endParaRPr lang="en-US"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5766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D614F829-C099-1A49-8AB9-CDBDB5FB9C25}"/>
              </a:ext>
            </a:extLst>
          </p:cNvPr>
          <p:cNvCxnSpPr>
            <a:cxnSpLocks/>
          </p:cNvCxnSpPr>
          <p:nvPr/>
        </p:nvCxnSpPr>
        <p:spPr>
          <a:xfrm>
            <a:off x="964462" y="541053"/>
            <a:ext cx="10142809"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Footer Placeholder 4">
            <a:extLst>
              <a:ext uri="{FF2B5EF4-FFF2-40B4-BE49-F238E27FC236}">
                <a16:creationId xmlns:a16="http://schemas.microsoft.com/office/drawing/2014/main" id="{6EDD4ABE-872F-A24A-B866-DEF2B30EC4C6}"/>
              </a:ext>
            </a:extLst>
          </p:cNvPr>
          <p:cNvSpPr txBox="1">
            <a:spLocks/>
          </p:cNvSpPr>
          <p:nvPr/>
        </p:nvSpPr>
        <p:spPr>
          <a:xfrm>
            <a:off x="4038599" y="6362046"/>
            <a:ext cx="7788639" cy="365125"/>
          </a:xfrm>
          <a:prstGeom prst="rect">
            <a:avLst/>
          </a:prstGeom>
        </p:spPr>
        <p:txBody>
          <a:bodyP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lumMod val="65000"/>
                    <a:lumOff val="35000"/>
                  </a:schemeClr>
                </a:solidFill>
                <a:latin typeface="Arial" panose="020B0604020202020204" pitchFamily="34" charset="0"/>
                <a:cs typeface="Arial" panose="020B0604020202020204" pitchFamily="34" charset="0"/>
              </a:rPr>
              <a:t>Cornell SC Johnson College of Business    </a:t>
            </a:r>
            <a:fld id="{6BC6B64C-2C78-0546-8075-679D924F1D06}" type="slidenum">
              <a:rPr lang="en-US" smtClean="0">
                <a:solidFill>
                  <a:schemeClr val="tx1">
                    <a:lumMod val="65000"/>
                    <a:lumOff val="35000"/>
                  </a:schemeClr>
                </a:solidFill>
                <a:latin typeface="Arial" panose="020B0604020202020204" pitchFamily="34" charset="0"/>
                <a:cs typeface="Arial" panose="020B0604020202020204" pitchFamily="34" charset="0"/>
              </a:rPr>
              <a:pPr/>
              <a:t>10</a:t>
            </a:fld>
            <a:endParaRPr lang="en-US"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8" name="Title 2">
            <a:extLst>
              <a:ext uri="{FF2B5EF4-FFF2-40B4-BE49-F238E27FC236}">
                <a16:creationId xmlns:a16="http://schemas.microsoft.com/office/drawing/2014/main" id="{2CAC08E5-2E2B-4A6C-A009-D33075FFA55C}"/>
              </a:ext>
            </a:extLst>
          </p:cNvPr>
          <p:cNvSpPr txBox="1">
            <a:spLocks/>
          </p:cNvSpPr>
          <p:nvPr/>
        </p:nvSpPr>
        <p:spPr>
          <a:xfrm>
            <a:off x="837261" y="671681"/>
            <a:ext cx="11260003" cy="122940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C00000"/>
                </a:solidFill>
                <a:latin typeface="Arial Black" panose="020B0604020202020204" pitchFamily="34" charset="0"/>
                <a:cs typeface="Arial Black" panose="020B0604020202020204" pitchFamily="34" charset="0"/>
              </a:rPr>
              <a:t>REQUIREMENTS EMI FELLOWS: BLOG</a:t>
            </a:r>
            <a:endParaRPr lang="en-US" sz="3600" b="1" dirty="0">
              <a:solidFill>
                <a:srgbClr val="C00000"/>
              </a:solidFill>
              <a:effectLst>
                <a:outerShdw blurRad="50800" dist="38100" dir="8100000" algn="tr" rotWithShape="0">
                  <a:prstClr val="black">
                    <a:alpha val="40000"/>
                  </a:prstClr>
                </a:outerShdw>
              </a:effectLst>
              <a:latin typeface="Arial Black" panose="020B0604020202020204" pitchFamily="34" charset="0"/>
              <a:cs typeface="Arial Black" panose="020B0604020202020204" pitchFamily="34" charset="0"/>
            </a:endParaRPr>
          </a:p>
        </p:txBody>
      </p:sp>
      <p:sp>
        <p:nvSpPr>
          <p:cNvPr id="9" name="TextBox 8">
            <a:extLst>
              <a:ext uri="{FF2B5EF4-FFF2-40B4-BE49-F238E27FC236}">
                <a16:creationId xmlns:a16="http://schemas.microsoft.com/office/drawing/2014/main" id="{B81727CC-BA35-4027-B66B-D05D2E393049}"/>
              </a:ext>
            </a:extLst>
          </p:cNvPr>
          <p:cNvSpPr txBox="1"/>
          <p:nvPr/>
        </p:nvSpPr>
        <p:spPr>
          <a:xfrm>
            <a:off x="527782" y="1301508"/>
            <a:ext cx="11136436" cy="400110"/>
          </a:xfrm>
          <a:prstGeom prst="rect">
            <a:avLst/>
          </a:prstGeom>
          <a:noFill/>
        </p:spPr>
        <p:txBody>
          <a:bodyPr wrap="square" rtlCol="0">
            <a:spAutoFit/>
          </a:bodyPr>
          <a:lstStyle/>
          <a:p>
            <a:pPr lvl="0" algn="ctr">
              <a:spcBef>
                <a:spcPts val="1200"/>
              </a:spcBef>
            </a:pPr>
            <a:r>
              <a:rPr lang="en-US" sz="2000" b="1" i="1" dirty="0">
                <a:solidFill>
                  <a:srgbClr val="C00000"/>
                </a:solidFill>
                <a:latin typeface="Arial" panose="020B0604020202020204" pitchFamily="34" charset="0"/>
                <a:ea typeface="Lato" panose="020F0502020204030203" pitchFamily="34" charset="0"/>
                <a:cs typeface="Arial" panose="020B0604020202020204" pitchFamily="34" charset="0"/>
              </a:rPr>
              <a:t>1,000 words article for the EMI website guidelines</a:t>
            </a:r>
          </a:p>
        </p:txBody>
      </p:sp>
      <p:sp>
        <p:nvSpPr>
          <p:cNvPr id="18" name="Title 1">
            <a:extLst>
              <a:ext uri="{FF2B5EF4-FFF2-40B4-BE49-F238E27FC236}">
                <a16:creationId xmlns:a16="http://schemas.microsoft.com/office/drawing/2014/main" id="{9418B69F-1F64-4035-B050-18B9581AE35C}"/>
              </a:ext>
            </a:extLst>
          </p:cNvPr>
          <p:cNvSpPr txBox="1">
            <a:spLocks/>
          </p:cNvSpPr>
          <p:nvPr/>
        </p:nvSpPr>
        <p:spPr>
          <a:xfrm>
            <a:off x="442903" y="2031716"/>
            <a:ext cx="11260003" cy="319970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nSpc>
                <a:spcPts val="3180"/>
              </a:lnSpc>
              <a:buFont typeface="Arial" panose="020B0604020202020204" pitchFamily="34" charset="0"/>
              <a:buChar char="•"/>
            </a:pPr>
            <a:r>
              <a:rPr lang="en-US" sz="2000" b="1" dirty="0">
                <a:latin typeface="Arial" panose="020B0604020202020204" pitchFamily="34" charset="0"/>
                <a:cs typeface="Arial" panose="020B0604020202020204" pitchFamily="34" charset="0"/>
              </a:rPr>
              <a:t>Personal voice with focus on business and economy</a:t>
            </a:r>
          </a:p>
          <a:p>
            <a:pPr marL="342900" indent="-342900">
              <a:lnSpc>
                <a:spcPts val="3180"/>
              </a:lnSpc>
              <a:buFont typeface="Arial" panose="020B0604020202020204" pitchFamily="34" charset="0"/>
              <a:buChar char="•"/>
            </a:pPr>
            <a:r>
              <a:rPr lang="en-US" sz="2000" b="1" dirty="0">
                <a:latin typeface="Arial" panose="020B0604020202020204" pitchFamily="34" charset="0"/>
                <a:cs typeface="Arial" panose="020B0604020202020204" pitchFamily="34" charset="0"/>
              </a:rPr>
              <a:t>140-character excerpt </a:t>
            </a:r>
            <a:r>
              <a:rPr lang="en-US" sz="2000" dirty="0">
                <a:latin typeface="Arial" panose="020B0604020202020204" pitchFamily="34" charset="0"/>
                <a:cs typeface="Arial" panose="020B0604020202020204" pitchFamily="34" charset="0"/>
              </a:rPr>
              <a:t>with summary of the article</a:t>
            </a:r>
          </a:p>
          <a:p>
            <a:pPr marL="342900" indent="-342900">
              <a:lnSpc>
                <a:spcPts val="3180"/>
              </a:lnSpc>
              <a:buFont typeface="Arial" panose="020B0604020202020204" pitchFamily="34" charset="0"/>
              <a:buChar char="•"/>
            </a:pPr>
            <a:r>
              <a:rPr lang="en-US" sz="2000" dirty="0">
                <a:latin typeface="Arial" panose="020B0604020202020204" pitchFamily="34" charset="0"/>
                <a:cs typeface="Arial" panose="020B0604020202020204" pitchFamily="34" charset="0"/>
              </a:rPr>
              <a:t>Formatting should include </a:t>
            </a:r>
            <a:r>
              <a:rPr lang="en-US" sz="2000" b="1" dirty="0">
                <a:latin typeface="Arial" panose="020B0604020202020204" pitchFamily="34" charset="0"/>
                <a:cs typeface="Arial" panose="020B0604020202020204" pitchFamily="34" charset="0"/>
              </a:rPr>
              <a:t>headings and distinct paragraphs </a:t>
            </a:r>
            <a:r>
              <a:rPr lang="en-US" sz="2000" dirty="0">
                <a:latin typeface="Arial" panose="020B0604020202020204" pitchFamily="34" charset="0"/>
                <a:cs typeface="Arial" panose="020B0604020202020204" pitchFamily="34" charset="0"/>
              </a:rPr>
              <a:t>to break up text</a:t>
            </a:r>
          </a:p>
          <a:p>
            <a:pPr marL="342900" indent="-342900">
              <a:lnSpc>
                <a:spcPts val="3180"/>
              </a:lnSpc>
              <a:buFont typeface="Arial" panose="020B0604020202020204" pitchFamily="34" charset="0"/>
              <a:buChar char="•"/>
            </a:pPr>
            <a:r>
              <a:rPr lang="en-US" sz="2000" dirty="0">
                <a:latin typeface="Arial" panose="020B0604020202020204" pitchFamily="34" charset="0"/>
                <a:cs typeface="Arial" panose="020B0604020202020204" pitchFamily="34" charset="0"/>
              </a:rPr>
              <a:t>Two hyperlinks to Cornell’s websites</a:t>
            </a:r>
          </a:p>
          <a:p>
            <a:pPr marL="342900" indent="-342900">
              <a:lnSpc>
                <a:spcPts val="3180"/>
              </a:lnSpc>
              <a:buFont typeface="Arial" panose="020B0604020202020204" pitchFamily="34" charset="0"/>
              <a:buChar char="•"/>
            </a:pPr>
            <a:r>
              <a:rPr lang="en-US" sz="2000" dirty="0">
                <a:latin typeface="Arial" panose="020B0604020202020204" pitchFamily="34" charset="0"/>
                <a:cs typeface="Arial" panose="020B0604020202020204" pitchFamily="34" charset="0"/>
              </a:rPr>
              <a:t>A max. </a:t>
            </a:r>
            <a:r>
              <a:rPr lang="en-US" sz="2000" b="1" dirty="0">
                <a:latin typeface="Arial" panose="020B0604020202020204" pitchFamily="34" charset="0"/>
                <a:cs typeface="Arial" panose="020B0604020202020204" pitchFamily="34" charset="0"/>
              </a:rPr>
              <a:t>100-word</a:t>
            </a:r>
            <a:r>
              <a:rPr lang="en-US" sz="2000" dirty="0">
                <a:latin typeface="Arial" panose="020B0604020202020204" pitchFamily="34" charset="0"/>
                <a:cs typeface="Arial" panose="020B0604020202020204" pitchFamily="34" charset="0"/>
              </a:rPr>
              <a:t> bio </a:t>
            </a:r>
          </a:p>
          <a:p>
            <a:pPr marL="342900" indent="-342900">
              <a:lnSpc>
                <a:spcPts val="3180"/>
              </a:lnSpc>
              <a:buFont typeface="Arial" panose="020B0604020202020204" pitchFamily="34" charset="0"/>
              <a:buChar char="•"/>
            </a:pPr>
            <a:r>
              <a:rPr lang="en-US" sz="2000" dirty="0">
                <a:latin typeface="Arial" panose="020B0604020202020204" pitchFamily="34" charset="0"/>
                <a:cs typeface="Arial" panose="020B0604020202020204" pitchFamily="34" charset="0"/>
              </a:rPr>
              <a:t>Include featured image, displayed at the top of the story (600 pixels, horizontal, </a:t>
            </a:r>
            <a:r>
              <a:rPr lang="en-US" sz="2000" b="1" dirty="0" err="1">
                <a:latin typeface="Arial" panose="020B0604020202020204" pitchFamily="34" charset="0"/>
                <a:cs typeface="Arial" panose="020B0604020202020204" pitchFamily="34" charset="0"/>
              </a:rPr>
              <a:t>png</a:t>
            </a:r>
            <a:r>
              <a:rPr lang="en-US" sz="2000" dirty="0">
                <a:latin typeface="Arial" panose="020B0604020202020204" pitchFamily="34" charset="0"/>
                <a:cs typeface="Arial" panose="020B0604020202020204" pitchFamily="34" charset="0"/>
              </a:rPr>
              <a:t> or </a:t>
            </a:r>
            <a:r>
              <a:rPr lang="en-US" sz="2000" b="1" dirty="0">
                <a:latin typeface="Arial" panose="020B0604020202020204" pitchFamily="34" charset="0"/>
                <a:cs typeface="Arial" panose="020B0604020202020204" pitchFamily="34" charset="0"/>
              </a:rPr>
              <a:t>jpeg</a:t>
            </a:r>
            <a:r>
              <a:rPr lang="en-US" sz="2000" dirty="0">
                <a:latin typeface="Arial" panose="020B0604020202020204" pitchFamily="34" charset="0"/>
                <a:cs typeface="Arial" panose="020B0604020202020204" pitchFamily="34" charset="0"/>
              </a:rPr>
              <a:t>)</a:t>
            </a:r>
          </a:p>
          <a:p>
            <a:pPr marL="342900" indent="-342900">
              <a:lnSpc>
                <a:spcPts val="3180"/>
              </a:lnSpc>
              <a:buFont typeface="Arial" panose="020B0604020202020204" pitchFamily="34" charset="0"/>
              <a:buChar char="•"/>
            </a:pPr>
            <a:r>
              <a:rPr lang="en-US" sz="2000" b="1" dirty="0">
                <a:latin typeface="Arial" panose="020B0604020202020204" pitchFamily="34" charset="0"/>
                <a:cs typeface="Arial" panose="020B0604020202020204" pitchFamily="34" charset="0"/>
              </a:rPr>
              <a:t>Articles are reviewed by EMI team and finally approved by Johnson’s Marketing team</a:t>
            </a:r>
          </a:p>
          <a:p>
            <a:pPr marL="342900" indent="-342900">
              <a:lnSpc>
                <a:spcPts val="3180"/>
              </a:lnSpc>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8355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42D579F-C907-5B41-9976-4664F0198705}"/>
              </a:ext>
            </a:extLst>
          </p:cNvPr>
          <p:cNvPicPr>
            <a:picLocks noChangeAspect="1"/>
          </p:cNvPicPr>
          <p:nvPr/>
        </p:nvPicPr>
        <p:blipFill rotWithShape="1">
          <a:blip r:embed="rId3" cstate="screen">
            <a:alphaModFix amt="25000"/>
            <a:extLst>
              <a:ext uri="{28A0092B-C50C-407E-A947-70E740481C1C}">
                <a14:useLocalDpi xmlns:a14="http://schemas.microsoft.com/office/drawing/2010/main"/>
              </a:ext>
            </a:extLst>
          </a:blip>
          <a:srcRect/>
          <a:stretch/>
        </p:blipFill>
        <p:spPr>
          <a:xfrm>
            <a:off x="0" y="0"/>
            <a:ext cx="12230246" cy="6858000"/>
          </a:xfrm>
          <a:prstGeom prst="rect">
            <a:avLst/>
          </a:prstGeom>
        </p:spPr>
      </p:pic>
      <p:sp>
        <p:nvSpPr>
          <p:cNvPr id="7" name="Footer Placeholder 4">
            <a:extLst>
              <a:ext uri="{FF2B5EF4-FFF2-40B4-BE49-F238E27FC236}">
                <a16:creationId xmlns:a16="http://schemas.microsoft.com/office/drawing/2014/main" id="{F463CB12-CF25-424A-94CC-5501748B9BDC}"/>
              </a:ext>
            </a:extLst>
          </p:cNvPr>
          <p:cNvSpPr txBox="1">
            <a:spLocks/>
          </p:cNvSpPr>
          <p:nvPr/>
        </p:nvSpPr>
        <p:spPr>
          <a:xfrm>
            <a:off x="4038599" y="6356350"/>
            <a:ext cx="7788639" cy="365125"/>
          </a:xfrm>
          <a:prstGeom prst="rect">
            <a:avLst/>
          </a:prstGeom>
        </p:spPr>
        <p:txBody>
          <a:bodyP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lumMod val="65000"/>
                    <a:lumOff val="35000"/>
                  </a:schemeClr>
                </a:solidFill>
                <a:latin typeface="Arial" panose="020B0604020202020204" pitchFamily="34" charset="0"/>
                <a:cs typeface="Arial" panose="020B0604020202020204" pitchFamily="34" charset="0"/>
              </a:rPr>
              <a:t>Cornell SC Johnson College of Business    </a:t>
            </a:r>
            <a:fld id="{6BC6B64C-2C78-0546-8075-679D924F1D06}" type="slidenum">
              <a:rPr lang="en-US" smtClean="0">
                <a:solidFill>
                  <a:schemeClr val="tx1">
                    <a:lumMod val="65000"/>
                    <a:lumOff val="35000"/>
                  </a:schemeClr>
                </a:solidFill>
                <a:latin typeface="Arial" panose="020B0604020202020204" pitchFamily="34" charset="0"/>
                <a:cs typeface="Arial" panose="020B0604020202020204" pitchFamily="34" charset="0"/>
              </a:rPr>
              <a:pPr/>
              <a:t>11</a:t>
            </a:fld>
            <a:endParaRPr lang="en-US"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1" name="Title 2">
            <a:extLst>
              <a:ext uri="{FF2B5EF4-FFF2-40B4-BE49-F238E27FC236}">
                <a16:creationId xmlns:a16="http://schemas.microsoft.com/office/drawing/2014/main" id="{3E5AE230-EDEF-1A4E-AD31-798C895530C4}"/>
              </a:ext>
            </a:extLst>
          </p:cNvPr>
          <p:cNvSpPr txBox="1">
            <a:spLocks/>
          </p:cNvSpPr>
          <p:nvPr/>
        </p:nvSpPr>
        <p:spPr>
          <a:xfrm>
            <a:off x="2159000" y="896669"/>
            <a:ext cx="10033000" cy="122940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5400" b="1" dirty="0">
                <a:effectLst>
                  <a:outerShdw blurRad="50800" dist="38100" dir="8100000" algn="tr" rotWithShape="0">
                    <a:prstClr val="black">
                      <a:alpha val="40000"/>
                    </a:prstClr>
                  </a:outerShdw>
                </a:effectLst>
                <a:latin typeface="Arial Black" panose="020B0604020202020204" pitchFamily="34" charset="0"/>
                <a:cs typeface="Arial Black" panose="020B0604020202020204" pitchFamily="34" charset="0"/>
              </a:rPr>
              <a:t>SPRING SEMESTER</a:t>
            </a:r>
          </a:p>
        </p:txBody>
      </p:sp>
      <p:cxnSp>
        <p:nvCxnSpPr>
          <p:cNvPr id="12" name="Straight Connector 11">
            <a:extLst>
              <a:ext uri="{FF2B5EF4-FFF2-40B4-BE49-F238E27FC236}">
                <a16:creationId xmlns:a16="http://schemas.microsoft.com/office/drawing/2014/main" id="{DCA534DD-583F-4E44-BE6C-6B9152643C07}"/>
              </a:ext>
            </a:extLst>
          </p:cNvPr>
          <p:cNvCxnSpPr>
            <a:cxnSpLocks/>
          </p:cNvCxnSpPr>
          <p:nvPr/>
        </p:nvCxnSpPr>
        <p:spPr>
          <a:xfrm>
            <a:off x="5701288" y="766041"/>
            <a:ext cx="5710813"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7810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DD3B77EC-CD83-C64E-9D9E-2E614AF04E0F}"/>
              </a:ext>
            </a:extLst>
          </p:cNvPr>
          <p:cNvSpPr txBox="1">
            <a:spLocks/>
          </p:cNvSpPr>
          <p:nvPr/>
        </p:nvSpPr>
        <p:spPr>
          <a:xfrm>
            <a:off x="465629" y="407310"/>
            <a:ext cx="11260003" cy="122940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C00000"/>
                </a:solidFill>
                <a:latin typeface="Arial Black" panose="020B0604020202020204" pitchFamily="34" charset="0"/>
                <a:cs typeface="Arial Black" panose="020B0604020202020204" pitchFamily="34" charset="0"/>
              </a:rPr>
              <a:t>SPRING SEMESTER Webinars: Building Bridges, encouraging dialogue across Latin America, Africa, China and India </a:t>
            </a:r>
            <a:br>
              <a:rPr lang="en-US" sz="3600" b="1" dirty="0">
                <a:solidFill>
                  <a:srgbClr val="C00000"/>
                </a:solidFill>
                <a:latin typeface="Arial Black" panose="020B0604020202020204" pitchFamily="34" charset="0"/>
                <a:cs typeface="Arial Black" panose="020B0604020202020204" pitchFamily="34" charset="0"/>
              </a:rPr>
            </a:br>
            <a:r>
              <a:rPr lang="en-US" sz="2000" b="1" dirty="0">
                <a:solidFill>
                  <a:srgbClr val="C00000"/>
                </a:solidFill>
                <a:latin typeface="Arial Black" panose="020B0604020202020204" pitchFamily="34" charset="0"/>
                <a:cs typeface="Arial Black" panose="020B0604020202020204" pitchFamily="34" charset="0"/>
              </a:rPr>
              <a:t>Anirudh Aggarwal &amp; Gaurav Trivedi</a:t>
            </a:r>
            <a:endParaRPr lang="en-US" sz="2000" b="1" dirty="0">
              <a:solidFill>
                <a:srgbClr val="C00000"/>
              </a:solidFill>
              <a:effectLst>
                <a:outerShdw blurRad="50800" dist="38100" dir="8100000" algn="tr" rotWithShape="0">
                  <a:prstClr val="black">
                    <a:alpha val="40000"/>
                  </a:prstClr>
                </a:outerShdw>
              </a:effectLst>
              <a:latin typeface="Arial Black" panose="020B0604020202020204" pitchFamily="34" charset="0"/>
              <a:cs typeface="Arial Black" panose="020B0604020202020204" pitchFamily="34" charset="0"/>
            </a:endParaRPr>
          </a:p>
        </p:txBody>
      </p:sp>
      <p:cxnSp>
        <p:nvCxnSpPr>
          <p:cNvPr id="5" name="Straight Connector 4">
            <a:extLst>
              <a:ext uri="{FF2B5EF4-FFF2-40B4-BE49-F238E27FC236}">
                <a16:creationId xmlns:a16="http://schemas.microsoft.com/office/drawing/2014/main" id="{D614F829-C099-1A49-8AB9-CDBDB5FB9C25}"/>
              </a:ext>
            </a:extLst>
          </p:cNvPr>
          <p:cNvCxnSpPr>
            <a:cxnSpLocks/>
          </p:cNvCxnSpPr>
          <p:nvPr/>
        </p:nvCxnSpPr>
        <p:spPr>
          <a:xfrm>
            <a:off x="856432" y="321134"/>
            <a:ext cx="10142809"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Footer Placeholder 4">
            <a:extLst>
              <a:ext uri="{FF2B5EF4-FFF2-40B4-BE49-F238E27FC236}">
                <a16:creationId xmlns:a16="http://schemas.microsoft.com/office/drawing/2014/main" id="{08BC9DC4-C4FE-0E42-B300-D4F80F236881}"/>
              </a:ext>
            </a:extLst>
          </p:cNvPr>
          <p:cNvSpPr txBox="1">
            <a:spLocks/>
          </p:cNvSpPr>
          <p:nvPr/>
        </p:nvSpPr>
        <p:spPr>
          <a:xfrm>
            <a:off x="4038599" y="6362046"/>
            <a:ext cx="7788639" cy="365125"/>
          </a:xfrm>
          <a:prstGeom prst="rect">
            <a:avLst/>
          </a:prstGeom>
        </p:spPr>
        <p:txBody>
          <a:bodyP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lumMod val="65000"/>
                    <a:lumOff val="35000"/>
                  </a:schemeClr>
                </a:solidFill>
                <a:latin typeface="Arial" panose="020B0604020202020204" pitchFamily="34" charset="0"/>
                <a:cs typeface="Arial" panose="020B0604020202020204" pitchFamily="34" charset="0"/>
              </a:rPr>
              <a:t>Cornell SC Johnson College of Business    </a:t>
            </a:r>
            <a:fld id="{6BC6B64C-2C78-0546-8075-679D924F1D06}" type="slidenum">
              <a:rPr lang="en-US" smtClean="0">
                <a:solidFill>
                  <a:schemeClr val="tx1">
                    <a:lumMod val="65000"/>
                    <a:lumOff val="35000"/>
                  </a:schemeClr>
                </a:solidFill>
                <a:latin typeface="Arial" panose="020B0604020202020204" pitchFamily="34" charset="0"/>
                <a:cs typeface="Arial" panose="020B0604020202020204" pitchFamily="34" charset="0"/>
              </a:rPr>
              <a:pPr/>
              <a:t>12</a:t>
            </a:fld>
            <a:endParaRPr lang="en-US"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4" name="Прямоугольник 3">
            <a:extLst>
              <a:ext uri="{FF2B5EF4-FFF2-40B4-BE49-F238E27FC236}">
                <a16:creationId xmlns:a16="http://schemas.microsoft.com/office/drawing/2014/main" id="{0E839B35-A519-4519-8101-108EF5A6C48B}"/>
              </a:ext>
            </a:extLst>
          </p:cNvPr>
          <p:cNvSpPr/>
          <p:nvPr/>
        </p:nvSpPr>
        <p:spPr>
          <a:xfrm>
            <a:off x="796667" y="1415474"/>
            <a:ext cx="10262338" cy="49465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50" dirty="0">
              <a:latin typeface="Georgia" panose="02040502050405020303" pitchFamily="18" charset="0"/>
            </a:endParaRPr>
          </a:p>
        </p:txBody>
      </p:sp>
      <p:sp>
        <p:nvSpPr>
          <p:cNvPr id="35" name="TextBox 34">
            <a:extLst>
              <a:ext uri="{FF2B5EF4-FFF2-40B4-BE49-F238E27FC236}">
                <a16:creationId xmlns:a16="http://schemas.microsoft.com/office/drawing/2014/main" id="{AA4D9A87-487E-404F-8BE5-95C35200AACB}"/>
              </a:ext>
            </a:extLst>
          </p:cNvPr>
          <p:cNvSpPr txBox="1"/>
          <p:nvPr/>
        </p:nvSpPr>
        <p:spPr>
          <a:xfrm>
            <a:off x="1119575" y="1529723"/>
            <a:ext cx="2506211" cy="461665"/>
          </a:xfrm>
          <a:prstGeom prst="rect">
            <a:avLst/>
          </a:prstGeom>
          <a:noFill/>
        </p:spPr>
        <p:txBody>
          <a:bodyPr wrap="square" rtlCol="0">
            <a:spAutoFit/>
          </a:bodyPr>
          <a:lstStyle/>
          <a:p>
            <a:r>
              <a:rPr lang="en-US" sz="2400" b="1" dirty="0">
                <a:solidFill>
                  <a:srgbClr val="C00000"/>
                </a:solidFill>
                <a:latin typeface="Arial Black" panose="020B0604020202020204" pitchFamily="34" charset="0"/>
                <a:ea typeface="Roboto Black" panose="02000000000000000000" pitchFamily="2" charset="0"/>
                <a:cs typeface="Arial Black" panose="020B0604020202020204" pitchFamily="34" charset="0"/>
              </a:rPr>
              <a:t>WEBINARS</a:t>
            </a:r>
          </a:p>
        </p:txBody>
      </p:sp>
      <p:sp>
        <p:nvSpPr>
          <p:cNvPr id="36" name="TextBox 35">
            <a:extLst>
              <a:ext uri="{FF2B5EF4-FFF2-40B4-BE49-F238E27FC236}">
                <a16:creationId xmlns:a16="http://schemas.microsoft.com/office/drawing/2014/main" id="{C0FD462C-7D61-4D50-9A2F-2798E9EB1E07}"/>
              </a:ext>
            </a:extLst>
          </p:cNvPr>
          <p:cNvSpPr txBox="1"/>
          <p:nvPr/>
        </p:nvSpPr>
        <p:spPr>
          <a:xfrm>
            <a:off x="5618001" y="2382339"/>
            <a:ext cx="2816565" cy="400110"/>
          </a:xfrm>
          <a:prstGeom prst="rect">
            <a:avLst/>
          </a:prstGeom>
          <a:noFill/>
        </p:spPr>
        <p:txBody>
          <a:bodyPr wrap="square" rtlCol="0">
            <a:spAutoFit/>
          </a:bodyPr>
          <a:lstStyle/>
          <a:p>
            <a:pPr lvl="0">
              <a:spcBef>
                <a:spcPts val="1200"/>
              </a:spcBef>
            </a:pPr>
            <a:r>
              <a:rPr lang="en-US" sz="2000" b="1" dirty="0"/>
              <a:t>February 8 at noon</a:t>
            </a:r>
          </a:p>
        </p:txBody>
      </p:sp>
      <p:cxnSp>
        <p:nvCxnSpPr>
          <p:cNvPr id="58" name="Straight Connector 57">
            <a:extLst>
              <a:ext uri="{FF2B5EF4-FFF2-40B4-BE49-F238E27FC236}">
                <a16:creationId xmlns:a16="http://schemas.microsoft.com/office/drawing/2014/main" id="{82077141-821A-4FED-9ABF-2D4AB5D40468}"/>
              </a:ext>
            </a:extLst>
          </p:cNvPr>
          <p:cNvCxnSpPr>
            <a:cxnSpLocks/>
          </p:cNvCxnSpPr>
          <p:nvPr/>
        </p:nvCxnSpPr>
        <p:spPr>
          <a:xfrm>
            <a:off x="1210361" y="2129455"/>
            <a:ext cx="9515304"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7A4E4817-CE65-41EE-8E68-EBF140A0758F}"/>
              </a:ext>
            </a:extLst>
          </p:cNvPr>
          <p:cNvSpPr txBox="1"/>
          <p:nvPr/>
        </p:nvSpPr>
        <p:spPr>
          <a:xfrm>
            <a:off x="8935702" y="2393989"/>
            <a:ext cx="2135548" cy="338554"/>
          </a:xfrm>
          <a:prstGeom prst="rect">
            <a:avLst/>
          </a:prstGeom>
          <a:noFill/>
        </p:spPr>
        <p:txBody>
          <a:bodyPr wrap="square" rtlCol="0">
            <a:spAutoFit/>
          </a:bodyPr>
          <a:lstStyle/>
          <a:p>
            <a:pPr marL="285750" lvl="0" indent="-285750">
              <a:spcBef>
                <a:spcPts val="1200"/>
              </a:spcBef>
              <a:buFont typeface="Arial" panose="020B0604020202020204" pitchFamily="34" charset="0"/>
              <a:buChar char="•"/>
            </a:pPr>
            <a:r>
              <a:rPr lang="en-US" sz="1600" dirty="0"/>
              <a:t>Gaurav Trivedi</a:t>
            </a:r>
          </a:p>
        </p:txBody>
      </p:sp>
      <p:sp>
        <p:nvSpPr>
          <p:cNvPr id="93" name="TextBox 92">
            <a:extLst>
              <a:ext uri="{FF2B5EF4-FFF2-40B4-BE49-F238E27FC236}">
                <a16:creationId xmlns:a16="http://schemas.microsoft.com/office/drawing/2014/main" id="{F872B067-269B-4539-8318-8E80F6FBB7A5}"/>
              </a:ext>
            </a:extLst>
          </p:cNvPr>
          <p:cNvSpPr txBox="1"/>
          <p:nvPr/>
        </p:nvSpPr>
        <p:spPr>
          <a:xfrm>
            <a:off x="8935702" y="5466527"/>
            <a:ext cx="2135548" cy="830997"/>
          </a:xfrm>
          <a:prstGeom prst="rect">
            <a:avLst/>
          </a:prstGeom>
          <a:noFill/>
        </p:spPr>
        <p:txBody>
          <a:bodyPr wrap="square" rtlCol="0">
            <a:spAutoFit/>
          </a:bodyPr>
          <a:lstStyle/>
          <a:p>
            <a:pPr marL="285750" lvl="0" indent="-285750">
              <a:spcBef>
                <a:spcPts val="1200"/>
              </a:spcBef>
              <a:buFont typeface="Arial" panose="020B0604020202020204" pitchFamily="34" charset="0"/>
              <a:buChar char="•"/>
            </a:pPr>
            <a:r>
              <a:rPr lang="en-US" sz="1600" dirty="0"/>
              <a:t>Joy Xiao</a:t>
            </a:r>
          </a:p>
          <a:p>
            <a:pPr marL="285750" lvl="0" indent="-285750">
              <a:buFont typeface="Arial" panose="020B0604020202020204" pitchFamily="34" charset="0"/>
              <a:buChar char="•"/>
            </a:pPr>
            <a:r>
              <a:rPr lang="en-US" sz="1600" dirty="0"/>
              <a:t>Max (Hao-Tun) Kao</a:t>
            </a:r>
          </a:p>
          <a:p>
            <a:pPr marL="285750" lvl="0" indent="-285750">
              <a:buFont typeface="Arial" panose="020B0604020202020204" pitchFamily="34" charset="0"/>
              <a:buChar char="•"/>
            </a:pPr>
            <a:r>
              <a:rPr lang="en-US" sz="1600" dirty="0" err="1"/>
              <a:t>Minwei</a:t>
            </a:r>
            <a:r>
              <a:rPr lang="en-US" sz="1600" dirty="0"/>
              <a:t> Cao</a:t>
            </a:r>
          </a:p>
        </p:txBody>
      </p:sp>
      <p:sp>
        <p:nvSpPr>
          <p:cNvPr id="103" name="TextBox 102">
            <a:extLst>
              <a:ext uri="{FF2B5EF4-FFF2-40B4-BE49-F238E27FC236}">
                <a16:creationId xmlns:a16="http://schemas.microsoft.com/office/drawing/2014/main" id="{169EC2E4-3A95-420D-9867-4196479851CD}"/>
              </a:ext>
            </a:extLst>
          </p:cNvPr>
          <p:cNvSpPr txBox="1"/>
          <p:nvPr/>
        </p:nvSpPr>
        <p:spPr>
          <a:xfrm>
            <a:off x="1075876" y="2322423"/>
            <a:ext cx="5934526" cy="984885"/>
          </a:xfrm>
          <a:prstGeom prst="rect">
            <a:avLst/>
          </a:prstGeom>
          <a:noFill/>
        </p:spPr>
        <p:txBody>
          <a:bodyPr wrap="square" rtlCol="0">
            <a:spAutoFit/>
          </a:bodyPr>
          <a:lstStyle/>
          <a:p>
            <a:r>
              <a:rPr lang="en-US" sz="2000" b="1" dirty="0">
                <a:solidFill>
                  <a:srgbClr val="C00000"/>
                </a:solidFill>
                <a:latin typeface="Arial Black" panose="020B0604020202020204" pitchFamily="34" charset="0"/>
                <a:ea typeface="Roboto Black" panose="02000000000000000000" pitchFamily="2" charset="0"/>
                <a:cs typeface="Arial Black" panose="020B0604020202020204" pitchFamily="34" charset="0"/>
              </a:rPr>
              <a:t>EMI Report </a:t>
            </a:r>
            <a:r>
              <a:rPr lang="en-US" sz="1400" b="1" dirty="0">
                <a:solidFill>
                  <a:srgbClr val="C00000"/>
                </a:solidFill>
                <a:latin typeface="Arial Black" panose="020B0604020202020204" pitchFamily="34" charset="0"/>
                <a:ea typeface="Roboto Black" panose="02000000000000000000" pitchFamily="2" charset="0"/>
                <a:cs typeface="Arial Black" panose="020B0604020202020204" pitchFamily="34" charset="0"/>
              </a:rPr>
              <a:t>official launch</a:t>
            </a:r>
          </a:p>
          <a:p>
            <a:r>
              <a:rPr lang="en-US" dirty="0"/>
              <a:t>Registration </a:t>
            </a:r>
            <a:r>
              <a:rPr lang="en-US" u="sng" dirty="0">
                <a:hlinkClick r:id="rId3"/>
              </a:rPr>
              <a:t>https://www.ecornell.com/keynotes/overview/K020821a/</a:t>
            </a:r>
            <a:r>
              <a:rPr lang="en-US" sz="2000" dirty="0"/>
              <a:t> </a:t>
            </a:r>
            <a:endParaRPr lang="en-US" sz="2000" b="1" dirty="0">
              <a:solidFill>
                <a:srgbClr val="C00000"/>
              </a:solidFill>
              <a:latin typeface="Arial Black" panose="020B0604020202020204" pitchFamily="34" charset="0"/>
              <a:ea typeface="Roboto Black" panose="02000000000000000000" pitchFamily="2" charset="0"/>
              <a:cs typeface="Arial Black" panose="020B0604020202020204" pitchFamily="34" charset="0"/>
            </a:endParaRPr>
          </a:p>
        </p:txBody>
      </p:sp>
      <p:sp>
        <p:nvSpPr>
          <p:cNvPr id="104" name="TextBox 103">
            <a:extLst>
              <a:ext uri="{FF2B5EF4-FFF2-40B4-BE49-F238E27FC236}">
                <a16:creationId xmlns:a16="http://schemas.microsoft.com/office/drawing/2014/main" id="{EF4F6C0D-5675-4E23-B9D9-FA8130E64B4B}"/>
              </a:ext>
            </a:extLst>
          </p:cNvPr>
          <p:cNvSpPr txBox="1"/>
          <p:nvPr/>
        </p:nvSpPr>
        <p:spPr>
          <a:xfrm>
            <a:off x="1075876" y="4211858"/>
            <a:ext cx="4105724" cy="400110"/>
          </a:xfrm>
          <a:prstGeom prst="rect">
            <a:avLst/>
          </a:prstGeom>
          <a:noFill/>
        </p:spPr>
        <p:txBody>
          <a:bodyPr wrap="square" rtlCol="0">
            <a:spAutoFit/>
          </a:bodyPr>
          <a:lstStyle/>
          <a:p>
            <a:r>
              <a:rPr lang="en-US" sz="2000" b="1" dirty="0">
                <a:solidFill>
                  <a:srgbClr val="C00000"/>
                </a:solidFill>
                <a:latin typeface="Arial Black" panose="020B0604020202020204" pitchFamily="34" charset="0"/>
                <a:ea typeface="Roboto Black" panose="02000000000000000000" pitchFamily="2" charset="0"/>
                <a:cs typeface="Arial Black" panose="020B0604020202020204" pitchFamily="34" charset="0"/>
              </a:rPr>
              <a:t>Latin America </a:t>
            </a:r>
            <a:r>
              <a:rPr lang="en-US" sz="1400" b="1" dirty="0">
                <a:solidFill>
                  <a:srgbClr val="C00000"/>
                </a:solidFill>
                <a:latin typeface="Arial Black" panose="020B0604020202020204" pitchFamily="34" charset="0"/>
                <a:ea typeface="Roboto Black" panose="02000000000000000000" pitchFamily="2" charset="0"/>
                <a:cs typeface="Arial Black" panose="020B0604020202020204" pitchFamily="34" charset="0"/>
              </a:rPr>
              <a:t>– LASP, LABA</a:t>
            </a:r>
            <a:endParaRPr lang="en-US" sz="2000" b="1" dirty="0">
              <a:solidFill>
                <a:srgbClr val="C00000"/>
              </a:solidFill>
              <a:latin typeface="Arial Black" panose="020B0604020202020204" pitchFamily="34" charset="0"/>
              <a:ea typeface="Roboto Black" panose="02000000000000000000" pitchFamily="2" charset="0"/>
              <a:cs typeface="Arial Black" panose="020B0604020202020204" pitchFamily="34" charset="0"/>
            </a:endParaRPr>
          </a:p>
        </p:txBody>
      </p:sp>
      <p:sp>
        <p:nvSpPr>
          <p:cNvPr id="105" name="TextBox 104">
            <a:extLst>
              <a:ext uri="{FF2B5EF4-FFF2-40B4-BE49-F238E27FC236}">
                <a16:creationId xmlns:a16="http://schemas.microsoft.com/office/drawing/2014/main" id="{151D1ED4-1F7F-4487-BE0A-171F9493BB02}"/>
              </a:ext>
            </a:extLst>
          </p:cNvPr>
          <p:cNvSpPr txBox="1"/>
          <p:nvPr/>
        </p:nvSpPr>
        <p:spPr>
          <a:xfrm>
            <a:off x="5618002" y="4209509"/>
            <a:ext cx="2135548" cy="400110"/>
          </a:xfrm>
          <a:prstGeom prst="rect">
            <a:avLst/>
          </a:prstGeom>
          <a:noFill/>
        </p:spPr>
        <p:txBody>
          <a:bodyPr wrap="square" rtlCol="0">
            <a:spAutoFit/>
          </a:bodyPr>
          <a:lstStyle/>
          <a:p>
            <a:pPr lvl="0">
              <a:spcBef>
                <a:spcPts val="1200"/>
              </a:spcBef>
            </a:pPr>
            <a:r>
              <a:rPr lang="en-US" sz="2000" b="1" dirty="0"/>
              <a:t>March 22</a:t>
            </a:r>
            <a:endParaRPr lang="en-US" sz="2000" b="1" baseline="30000" dirty="0"/>
          </a:p>
        </p:txBody>
      </p:sp>
      <p:sp>
        <p:nvSpPr>
          <p:cNvPr id="106" name="TextBox 105">
            <a:extLst>
              <a:ext uri="{FF2B5EF4-FFF2-40B4-BE49-F238E27FC236}">
                <a16:creationId xmlns:a16="http://schemas.microsoft.com/office/drawing/2014/main" id="{7F87C490-479F-422A-83F3-6C9CF68F56AE}"/>
              </a:ext>
            </a:extLst>
          </p:cNvPr>
          <p:cNvSpPr txBox="1"/>
          <p:nvPr/>
        </p:nvSpPr>
        <p:spPr>
          <a:xfrm>
            <a:off x="8935702" y="4244177"/>
            <a:ext cx="2135548" cy="338554"/>
          </a:xfrm>
          <a:prstGeom prst="rect">
            <a:avLst/>
          </a:prstGeom>
          <a:noFill/>
        </p:spPr>
        <p:txBody>
          <a:bodyPr wrap="square" rtlCol="0">
            <a:spAutoFit/>
          </a:bodyPr>
          <a:lstStyle/>
          <a:p>
            <a:pPr marL="285750" lvl="0" indent="-285750">
              <a:spcBef>
                <a:spcPts val="1200"/>
              </a:spcBef>
              <a:buFont typeface="Arial" panose="020B0604020202020204" pitchFamily="34" charset="0"/>
              <a:buChar char="•"/>
            </a:pPr>
            <a:r>
              <a:rPr lang="en-US" sz="1600" dirty="0"/>
              <a:t>Maria Peña</a:t>
            </a:r>
          </a:p>
        </p:txBody>
      </p:sp>
      <p:sp>
        <p:nvSpPr>
          <p:cNvPr id="107" name="TextBox 106">
            <a:extLst>
              <a:ext uri="{FF2B5EF4-FFF2-40B4-BE49-F238E27FC236}">
                <a16:creationId xmlns:a16="http://schemas.microsoft.com/office/drawing/2014/main" id="{D847F87B-F800-4DB9-B332-172B8D2B73A5}"/>
              </a:ext>
            </a:extLst>
          </p:cNvPr>
          <p:cNvSpPr txBox="1"/>
          <p:nvPr/>
        </p:nvSpPr>
        <p:spPr>
          <a:xfrm>
            <a:off x="1075876" y="5625896"/>
            <a:ext cx="4105724" cy="400110"/>
          </a:xfrm>
          <a:prstGeom prst="rect">
            <a:avLst/>
          </a:prstGeom>
          <a:noFill/>
        </p:spPr>
        <p:txBody>
          <a:bodyPr wrap="square" rtlCol="0">
            <a:spAutoFit/>
          </a:bodyPr>
          <a:lstStyle/>
          <a:p>
            <a:r>
              <a:rPr lang="en-US" sz="2000" b="1" dirty="0">
                <a:solidFill>
                  <a:srgbClr val="C00000"/>
                </a:solidFill>
                <a:latin typeface="Arial Black" panose="020B0604020202020204" pitchFamily="34" charset="0"/>
                <a:ea typeface="Roboto Black" panose="02000000000000000000" pitchFamily="2" charset="0"/>
                <a:cs typeface="Arial Black" panose="020B0604020202020204" pitchFamily="34" charset="0"/>
              </a:rPr>
              <a:t>China </a:t>
            </a:r>
            <a:r>
              <a:rPr lang="en-US" sz="1400" b="1" dirty="0">
                <a:solidFill>
                  <a:srgbClr val="C00000"/>
                </a:solidFill>
                <a:latin typeface="Arial Black" panose="020B0604020202020204" pitchFamily="34" charset="0"/>
                <a:ea typeface="Roboto Black" panose="02000000000000000000" pitchFamily="2" charset="0"/>
                <a:cs typeface="Arial Black" panose="020B0604020202020204" pitchFamily="34" charset="0"/>
              </a:rPr>
              <a:t>w/ Cornell China Center</a:t>
            </a:r>
            <a:endParaRPr lang="en-US" sz="2000" b="1" dirty="0">
              <a:solidFill>
                <a:srgbClr val="C00000"/>
              </a:solidFill>
              <a:latin typeface="Arial Black" panose="020B0604020202020204" pitchFamily="34" charset="0"/>
              <a:ea typeface="Roboto Black" panose="02000000000000000000" pitchFamily="2" charset="0"/>
              <a:cs typeface="Arial Black" panose="020B0604020202020204" pitchFamily="34" charset="0"/>
            </a:endParaRPr>
          </a:p>
        </p:txBody>
      </p:sp>
      <p:sp>
        <p:nvSpPr>
          <p:cNvPr id="108" name="TextBox 107">
            <a:extLst>
              <a:ext uri="{FF2B5EF4-FFF2-40B4-BE49-F238E27FC236}">
                <a16:creationId xmlns:a16="http://schemas.microsoft.com/office/drawing/2014/main" id="{C9235316-97FF-4D92-B5E2-EC1F1BD84865}"/>
              </a:ext>
            </a:extLst>
          </p:cNvPr>
          <p:cNvSpPr txBox="1"/>
          <p:nvPr/>
        </p:nvSpPr>
        <p:spPr>
          <a:xfrm>
            <a:off x="5618002" y="5672062"/>
            <a:ext cx="2135548" cy="400110"/>
          </a:xfrm>
          <a:prstGeom prst="rect">
            <a:avLst/>
          </a:prstGeom>
          <a:noFill/>
        </p:spPr>
        <p:txBody>
          <a:bodyPr wrap="square" rtlCol="0">
            <a:spAutoFit/>
          </a:bodyPr>
          <a:lstStyle/>
          <a:p>
            <a:pPr lvl="0">
              <a:spcBef>
                <a:spcPts val="1200"/>
              </a:spcBef>
            </a:pPr>
            <a:r>
              <a:rPr lang="en-US" sz="2000" b="1" dirty="0"/>
              <a:t>May</a:t>
            </a:r>
          </a:p>
        </p:txBody>
      </p:sp>
      <p:sp>
        <p:nvSpPr>
          <p:cNvPr id="111" name="TextBox 110">
            <a:extLst>
              <a:ext uri="{FF2B5EF4-FFF2-40B4-BE49-F238E27FC236}">
                <a16:creationId xmlns:a16="http://schemas.microsoft.com/office/drawing/2014/main" id="{75877972-DD09-4D71-9AD2-45B8EC845DC5}"/>
              </a:ext>
            </a:extLst>
          </p:cNvPr>
          <p:cNvSpPr txBox="1"/>
          <p:nvPr/>
        </p:nvSpPr>
        <p:spPr>
          <a:xfrm>
            <a:off x="8949330" y="4639935"/>
            <a:ext cx="2135548" cy="830997"/>
          </a:xfrm>
          <a:prstGeom prst="rect">
            <a:avLst/>
          </a:prstGeom>
          <a:noFill/>
        </p:spPr>
        <p:txBody>
          <a:bodyPr wrap="square" rtlCol="0">
            <a:spAutoFit/>
          </a:bodyPr>
          <a:lstStyle/>
          <a:p>
            <a:pPr marL="285750" lvl="0" indent="-285750">
              <a:buFont typeface="Arial" panose="020B0604020202020204" pitchFamily="34" charset="0"/>
              <a:buChar char="•"/>
            </a:pPr>
            <a:r>
              <a:rPr lang="en-US" sz="1600" dirty="0"/>
              <a:t>Anirudh Aggarwal</a:t>
            </a:r>
          </a:p>
          <a:p>
            <a:pPr marL="285750" lvl="0" indent="-285750">
              <a:buFont typeface="Arial" panose="020B0604020202020204" pitchFamily="34" charset="0"/>
              <a:buChar char="•"/>
            </a:pPr>
            <a:r>
              <a:rPr lang="en-US" sz="1600" dirty="0"/>
              <a:t>Vinit </a:t>
            </a:r>
            <a:r>
              <a:rPr lang="en-US" sz="1600" dirty="0" err="1"/>
              <a:t>Kicha</a:t>
            </a:r>
            <a:endParaRPr lang="en-US" sz="1600" dirty="0"/>
          </a:p>
          <a:p>
            <a:pPr marL="285750" lvl="0" indent="-285750">
              <a:buFont typeface="Arial" panose="020B0604020202020204" pitchFamily="34" charset="0"/>
              <a:buChar char="•"/>
            </a:pPr>
            <a:r>
              <a:rPr lang="en-US" sz="1600" dirty="0"/>
              <a:t>Vidya Rajagopalan</a:t>
            </a:r>
          </a:p>
        </p:txBody>
      </p:sp>
      <p:sp>
        <p:nvSpPr>
          <p:cNvPr id="112" name="TextBox 111">
            <a:extLst>
              <a:ext uri="{FF2B5EF4-FFF2-40B4-BE49-F238E27FC236}">
                <a16:creationId xmlns:a16="http://schemas.microsoft.com/office/drawing/2014/main" id="{0A6A1DD1-9351-4DBF-8613-642018CC9246}"/>
              </a:ext>
            </a:extLst>
          </p:cNvPr>
          <p:cNvSpPr txBox="1"/>
          <p:nvPr/>
        </p:nvSpPr>
        <p:spPr>
          <a:xfrm>
            <a:off x="1075876" y="4833679"/>
            <a:ext cx="4105724" cy="400110"/>
          </a:xfrm>
          <a:prstGeom prst="rect">
            <a:avLst/>
          </a:prstGeom>
          <a:noFill/>
        </p:spPr>
        <p:txBody>
          <a:bodyPr wrap="square" rtlCol="0">
            <a:spAutoFit/>
          </a:bodyPr>
          <a:lstStyle/>
          <a:p>
            <a:r>
              <a:rPr lang="en-US" sz="2000" b="1" dirty="0">
                <a:solidFill>
                  <a:srgbClr val="C00000"/>
                </a:solidFill>
                <a:latin typeface="Arial Black" panose="020B0604020202020204" pitchFamily="34" charset="0"/>
                <a:ea typeface="Roboto Black" panose="02000000000000000000" pitchFamily="2" charset="0"/>
                <a:cs typeface="Arial Black" panose="020B0604020202020204" pitchFamily="34" charset="0"/>
              </a:rPr>
              <a:t>India</a:t>
            </a:r>
          </a:p>
        </p:txBody>
      </p:sp>
      <p:sp>
        <p:nvSpPr>
          <p:cNvPr id="113" name="TextBox 112">
            <a:extLst>
              <a:ext uri="{FF2B5EF4-FFF2-40B4-BE49-F238E27FC236}">
                <a16:creationId xmlns:a16="http://schemas.microsoft.com/office/drawing/2014/main" id="{4F725EEB-FEDD-4ECF-98FC-6BE71F671C8A}"/>
              </a:ext>
            </a:extLst>
          </p:cNvPr>
          <p:cNvSpPr txBox="1"/>
          <p:nvPr/>
        </p:nvSpPr>
        <p:spPr>
          <a:xfrm>
            <a:off x="8971723" y="2860943"/>
            <a:ext cx="2135548" cy="1323439"/>
          </a:xfrm>
          <a:prstGeom prst="rect">
            <a:avLst/>
          </a:prstGeom>
          <a:noFill/>
        </p:spPr>
        <p:txBody>
          <a:bodyPr wrap="square" rtlCol="0">
            <a:spAutoFit/>
          </a:bodyPr>
          <a:lstStyle/>
          <a:p>
            <a:pPr marL="285750" lvl="0" indent="-285750">
              <a:buFont typeface="Arial" panose="020B0604020202020204" pitchFamily="34" charset="0"/>
              <a:buChar char="•"/>
            </a:pPr>
            <a:r>
              <a:rPr lang="en-US" sz="1600" dirty="0"/>
              <a:t>Tyler </a:t>
            </a:r>
            <a:r>
              <a:rPr lang="en-US" sz="1600" dirty="0" err="1"/>
              <a:t>Botzon</a:t>
            </a:r>
            <a:endParaRPr lang="en-US" sz="1600" dirty="0"/>
          </a:p>
          <a:p>
            <a:pPr marL="285750" lvl="0" indent="-285750">
              <a:buFont typeface="Arial" panose="020B0604020202020204" pitchFamily="34" charset="0"/>
              <a:buChar char="•"/>
            </a:pPr>
            <a:r>
              <a:rPr lang="en-US" sz="1600" dirty="0" err="1"/>
              <a:t>Onyinye</a:t>
            </a:r>
            <a:r>
              <a:rPr lang="en-US" sz="1600" dirty="0"/>
              <a:t> </a:t>
            </a:r>
            <a:r>
              <a:rPr lang="en-US" sz="1600" dirty="0" err="1"/>
              <a:t>Akujuo</a:t>
            </a:r>
            <a:endParaRPr lang="en-US" sz="1600" dirty="0"/>
          </a:p>
          <a:p>
            <a:pPr marL="285750" lvl="0" indent="-285750">
              <a:buFont typeface="Arial" panose="020B0604020202020204" pitchFamily="34" charset="0"/>
              <a:buChar char="•"/>
            </a:pPr>
            <a:r>
              <a:rPr lang="en-US" sz="1600" dirty="0"/>
              <a:t>Hawkins </a:t>
            </a:r>
            <a:r>
              <a:rPr lang="en-US" sz="1600" dirty="0" err="1"/>
              <a:t>Etidau</a:t>
            </a:r>
            <a:endParaRPr lang="en-US" sz="1600" dirty="0"/>
          </a:p>
          <a:p>
            <a:pPr marL="285750" lvl="0" indent="-285750">
              <a:buFont typeface="Arial" panose="020B0604020202020204" pitchFamily="34" charset="0"/>
              <a:buChar char="•"/>
            </a:pPr>
            <a:r>
              <a:rPr lang="en-US" sz="1600" dirty="0"/>
              <a:t>Nnamdi Iwuji</a:t>
            </a:r>
          </a:p>
          <a:p>
            <a:pPr marL="285750" lvl="0" indent="-285750">
              <a:buFont typeface="Arial" panose="020B0604020202020204" pitchFamily="34" charset="0"/>
              <a:buChar char="•"/>
            </a:pPr>
            <a:r>
              <a:rPr lang="en-US" sz="1600" dirty="0"/>
              <a:t>Ivy Ochieng, </a:t>
            </a:r>
            <a:r>
              <a:rPr lang="en-US" sz="1600" dirty="0" err="1"/>
              <a:t>Efua</a:t>
            </a:r>
            <a:endParaRPr lang="en-US" sz="1600" dirty="0"/>
          </a:p>
        </p:txBody>
      </p:sp>
      <p:sp>
        <p:nvSpPr>
          <p:cNvPr id="114" name="TextBox 113">
            <a:extLst>
              <a:ext uri="{FF2B5EF4-FFF2-40B4-BE49-F238E27FC236}">
                <a16:creationId xmlns:a16="http://schemas.microsoft.com/office/drawing/2014/main" id="{70E2F4E5-D50D-4729-B1E4-2B4CF6CD95B8}"/>
              </a:ext>
            </a:extLst>
          </p:cNvPr>
          <p:cNvSpPr txBox="1"/>
          <p:nvPr/>
        </p:nvSpPr>
        <p:spPr>
          <a:xfrm>
            <a:off x="1075876" y="3297343"/>
            <a:ext cx="4105724" cy="400110"/>
          </a:xfrm>
          <a:prstGeom prst="rect">
            <a:avLst/>
          </a:prstGeom>
          <a:noFill/>
        </p:spPr>
        <p:txBody>
          <a:bodyPr wrap="square" rtlCol="0">
            <a:spAutoFit/>
          </a:bodyPr>
          <a:lstStyle/>
          <a:p>
            <a:r>
              <a:rPr lang="en-US" sz="2000" b="1" dirty="0">
                <a:solidFill>
                  <a:srgbClr val="C00000"/>
                </a:solidFill>
                <a:latin typeface="Arial Black" panose="020B0604020202020204" pitchFamily="34" charset="0"/>
                <a:ea typeface="Roboto Black" panose="02000000000000000000" pitchFamily="2" charset="0"/>
                <a:cs typeface="Arial Black" panose="020B0604020202020204" pitchFamily="34" charset="0"/>
              </a:rPr>
              <a:t>Africa</a:t>
            </a:r>
          </a:p>
        </p:txBody>
      </p:sp>
      <p:sp>
        <p:nvSpPr>
          <p:cNvPr id="115" name="TextBox 114">
            <a:extLst>
              <a:ext uri="{FF2B5EF4-FFF2-40B4-BE49-F238E27FC236}">
                <a16:creationId xmlns:a16="http://schemas.microsoft.com/office/drawing/2014/main" id="{8EEC77D2-2773-4FAC-94D5-3FA06D29682B}"/>
              </a:ext>
            </a:extLst>
          </p:cNvPr>
          <p:cNvSpPr txBox="1"/>
          <p:nvPr/>
        </p:nvSpPr>
        <p:spPr>
          <a:xfrm>
            <a:off x="5618002" y="1605955"/>
            <a:ext cx="2135548" cy="307777"/>
          </a:xfrm>
          <a:prstGeom prst="rect">
            <a:avLst/>
          </a:prstGeom>
          <a:noFill/>
        </p:spPr>
        <p:txBody>
          <a:bodyPr wrap="square" rtlCol="0">
            <a:spAutoFit/>
          </a:bodyPr>
          <a:lstStyle/>
          <a:p>
            <a:pPr lvl="0">
              <a:spcBef>
                <a:spcPts val="1200"/>
              </a:spcBef>
            </a:pPr>
            <a:r>
              <a:rPr lang="en-US" sz="1400" dirty="0"/>
              <a:t>Schedule</a:t>
            </a:r>
            <a:endParaRPr lang="en-US" sz="1400" b="1" dirty="0"/>
          </a:p>
        </p:txBody>
      </p:sp>
      <p:sp>
        <p:nvSpPr>
          <p:cNvPr id="116" name="TextBox 115">
            <a:extLst>
              <a:ext uri="{FF2B5EF4-FFF2-40B4-BE49-F238E27FC236}">
                <a16:creationId xmlns:a16="http://schemas.microsoft.com/office/drawing/2014/main" id="{42B1494A-4C5E-4ACB-9FD7-08B1A27F1DDB}"/>
              </a:ext>
            </a:extLst>
          </p:cNvPr>
          <p:cNvSpPr txBox="1"/>
          <p:nvPr/>
        </p:nvSpPr>
        <p:spPr>
          <a:xfrm>
            <a:off x="8935702" y="1605955"/>
            <a:ext cx="2135548" cy="307777"/>
          </a:xfrm>
          <a:prstGeom prst="rect">
            <a:avLst/>
          </a:prstGeom>
          <a:noFill/>
        </p:spPr>
        <p:txBody>
          <a:bodyPr wrap="square" rtlCol="0">
            <a:spAutoFit/>
          </a:bodyPr>
          <a:lstStyle/>
          <a:p>
            <a:pPr lvl="0">
              <a:spcBef>
                <a:spcPts val="1200"/>
              </a:spcBef>
            </a:pPr>
            <a:r>
              <a:rPr lang="en-US" sz="1400" dirty="0"/>
              <a:t>Organizer(s)</a:t>
            </a:r>
            <a:endParaRPr lang="en-US" sz="1400" b="1" dirty="0"/>
          </a:p>
        </p:txBody>
      </p:sp>
      <p:cxnSp>
        <p:nvCxnSpPr>
          <p:cNvPr id="117" name="Straight Connector 116">
            <a:extLst>
              <a:ext uri="{FF2B5EF4-FFF2-40B4-BE49-F238E27FC236}">
                <a16:creationId xmlns:a16="http://schemas.microsoft.com/office/drawing/2014/main" id="{1AAEC6F3-201A-42CA-B73D-131C3A09779B}"/>
              </a:ext>
            </a:extLst>
          </p:cNvPr>
          <p:cNvCxnSpPr>
            <a:cxnSpLocks/>
          </p:cNvCxnSpPr>
          <p:nvPr/>
        </p:nvCxnSpPr>
        <p:spPr>
          <a:xfrm>
            <a:off x="1210361" y="2870861"/>
            <a:ext cx="9515304" cy="0"/>
          </a:xfrm>
          <a:prstGeom prst="line">
            <a:avLst/>
          </a:prstGeom>
          <a:ln w="19050">
            <a:solidFill>
              <a:schemeClr val="bg2">
                <a:lumMod val="50000"/>
                <a:alpha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0CE52981-29C3-4B07-92AA-B3746E045F0C}"/>
              </a:ext>
            </a:extLst>
          </p:cNvPr>
          <p:cNvCxnSpPr>
            <a:cxnSpLocks/>
          </p:cNvCxnSpPr>
          <p:nvPr/>
        </p:nvCxnSpPr>
        <p:spPr>
          <a:xfrm>
            <a:off x="1210361" y="4145443"/>
            <a:ext cx="9515304" cy="0"/>
          </a:xfrm>
          <a:prstGeom prst="line">
            <a:avLst/>
          </a:prstGeom>
          <a:ln w="19050">
            <a:solidFill>
              <a:schemeClr val="bg2">
                <a:lumMod val="50000"/>
                <a:alpha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7B472264-9F09-423B-B5A1-881505F0C713}"/>
              </a:ext>
            </a:extLst>
          </p:cNvPr>
          <p:cNvCxnSpPr>
            <a:cxnSpLocks/>
          </p:cNvCxnSpPr>
          <p:nvPr/>
        </p:nvCxnSpPr>
        <p:spPr>
          <a:xfrm>
            <a:off x="1210361" y="4675447"/>
            <a:ext cx="9515304" cy="0"/>
          </a:xfrm>
          <a:prstGeom prst="line">
            <a:avLst/>
          </a:prstGeom>
          <a:ln w="19050">
            <a:solidFill>
              <a:schemeClr val="bg2">
                <a:lumMod val="50000"/>
                <a:alpha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DF441EB4-0833-4426-B242-DC475F076C34}"/>
              </a:ext>
            </a:extLst>
          </p:cNvPr>
          <p:cNvCxnSpPr>
            <a:cxnSpLocks/>
          </p:cNvCxnSpPr>
          <p:nvPr/>
        </p:nvCxnSpPr>
        <p:spPr>
          <a:xfrm>
            <a:off x="1210361" y="5466527"/>
            <a:ext cx="9515304" cy="0"/>
          </a:xfrm>
          <a:prstGeom prst="line">
            <a:avLst/>
          </a:prstGeom>
          <a:ln w="19050">
            <a:solidFill>
              <a:schemeClr val="bg2">
                <a:lumMod val="50000"/>
                <a:alpha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B61DDECF-7DAF-487E-9912-2AFC617C9230}"/>
              </a:ext>
            </a:extLst>
          </p:cNvPr>
          <p:cNvSpPr txBox="1"/>
          <p:nvPr/>
        </p:nvSpPr>
        <p:spPr>
          <a:xfrm>
            <a:off x="5618002" y="4879846"/>
            <a:ext cx="2135548" cy="400110"/>
          </a:xfrm>
          <a:prstGeom prst="rect">
            <a:avLst/>
          </a:prstGeom>
          <a:noFill/>
        </p:spPr>
        <p:txBody>
          <a:bodyPr wrap="square" rtlCol="0">
            <a:spAutoFit/>
          </a:bodyPr>
          <a:lstStyle/>
          <a:p>
            <a:pPr lvl="0">
              <a:spcBef>
                <a:spcPts val="1200"/>
              </a:spcBef>
            </a:pPr>
            <a:r>
              <a:rPr lang="en-US" sz="2000" b="1" dirty="0"/>
              <a:t>April 22</a:t>
            </a:r>
          </a:p>
        </p:txBody>
      </p:sp>
      <p:sp>
        <p:nvSpPr>
          <p:cNvPr id="122" name="TextBox 121">
            <a:extLst>
              <a:ext uri="{FF2B5EF4-FFF2-40B4-BE49-F238E27FC236}">
                <a16:creationId xmlns:a16="http://schemas.microsoft.com/office/drawing/2014/main" id="{28E70E75-A834-42E4-96E3-67EF2E43803A}"/>
              </a:ext>
            </a:extLst>
          </p:cNvPr>
          <p:cNvSpPr txBox="1"/>
          <p:nvPr/>
        </p:nvSpPr>
        <p:spPr>
          <a:xfrm>
            <a:off x="5618002" y="3336796"/>
            <a:ext cx="2135548" cy="400110"/>
          </a:xfrm>
          <a:prstGeom prst="rect">
            <a:avLst/>
          </a:prstGeom>
          <a:noFill/>
        </p:spPr>
        <p:txBody>
          <a:bodyPr wrap="square" rtlCol="0">
            <a:spAutoFit/>
          </a:bodyPr>
          <a:lstStyle/>
          <a:p>
            <a:pPr lvl="0">
              <a:spcBef>
                <a:spcPts val="1200"/>
              </a:spcBef>
            </a:pPr>
            <a:r>
              <a:rPr lang="en-US" sz="2000" b="1" dirty="0"/>
              <a:t>February 19</a:t>
            </a:r>
          </a:p>
        </p:txBody>
      </p:sp>
    </p:spTree>
    <p:extLst>
      <p:ext uri="{BB962C8B-B14F-4D97-AF65-F5344CB8AC3E}">
        <p14:creationId xmlns:p14="http://schemas.microsoft.com/office/powerpoint/2010/main" val="3240261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D1FA9-A2FE-944C-872E-8780254E3D89}"/>
              </a:ext>
            </a:extLst>
          </p:cNvPr>
          <p:cNvSpPr>
            <a:spLocks noGrp="1"/>
          </p:cNvSpPr>
          <p:nvPr>
            <p:ph type="title"/>
          </p:nvPr>
        </p:nvSpPr>
        <p:spPr>
          <a:xfrm>
            <a:off x="838199" y="365125"/>
            <a:ext cx="11465689" cy="1325563"/>
          </a:xfrm>
        </p:spPr>
        <p:txBody>
          <a:bodyPr/>
          <a:lstStyle/>
          <a:p>
            <a:r>
              <a:rPr lang="en-US" dirty="0">
                <a:solidFill>
                  <a:srgbClr val="FF0000"/>
                </a:solidFill>
                <a:hlinkClick r:id="rId2">
                  <a:extLst>
                    <a:ext uri="{A12FA001-AC4F-418D-AE19-62706E023703}">
                      <ahyp:hlinkClr xmlns:ahyp="http://schemas.microsoft.com/office/drawing/2018/hyperlinkcolor" val="tx"/>
                    </a:ext>
                  </a:extLst>
                </a:hlinkClick>
              </a:rPr>
              <a:t>2021 Emerging Markets Theme Seminar Series</a:t>
            </a:r>
            <a:endParaRPr lang="en-US" dirty="0">
              <a:solidFill>
                <a:srgbClr val="FF0000"/>
              </a:solidFill>
            </a:endParaRPr>
          </a:p>
        </p:txBody>
      </p:sp>
      <p:sp>
        <p:nvSpPr>
          <p:cNvPr id="3" name="Content Placeholder 2">
            <a:extLst>
              <a:ext uri="{FF2B5EF4-FFF2-40B4-BE49-F238E27FC236}">
                <a16:creationId xmlns:a16="http://schemas.microsoft.com/office/drawing/2014/main" id="{C3539A48-0877-BC4D-948F-D6D96FD455D9}"/>
              </a:ext>
            </a:extLst>
          </p:cNvPr>
          <p:cNvSpPr>
            <a:spLocks noGrp="1"/>
          </p:cNvSpPr>
          <p:nvPr>
            <p:ph idx="1"/>
          </p:nvPr>
        </p:nvSpPr>
        <p:spPr>
          <a:xfrm>
            <a:off x="166867" y="1527858"/>
            <a:ext cx="11928677" cy="5330141"/>
          </a:xfrm>
        </p:spPr>
        <p:txBody>
          <a:bodyPr>
            <a:normAutofit fontScale="55000" lnSpcReduction="20000"/>
          </a:bodyPr>
          <a:lstStyle/>
          <a:p>
            <a:pPr lvl="0"/>
            <a:r>
              <a:rPr lang="en-US" sz="3800" b="1" dirty="0">
                <a:hlinkClick r:id="rId3"/>
              </a:rPr>
              <a:t>Ricardo Hausmann </a:t>
            </a:r>
            <a:r>
              <a:rPr lang="en-US" sz="3800" dirty="0">
                <a:hlinkClick r:id="rId3"/>
              </a:rPr>
              <a:t> </a:t>
            </a:r>
            <a:r>
              <a:rPr lang="en-US" sz="3800" dirty="0"/>
              <a:t>Feb 5, 2021 at 12:00-1:00 pm </a:t>
            </a:r>
            <a:r>
              <a:rPr lang="en-US" sz="3800" b="1" dirty="0"/>
              <a:t>The knowhow approach to Economic  Development</a:t>
            </a:r>
            <a:r>
              <a:rPr lang="en-US" sz="3800" dirty="0"/>
              <a:t>, Director of the Growth Lab at Harvard's Center for International Development and the Rafik Hariri Professor of the Practice of International Political Economy at Harvard Kennedy School and </a:t>
            </a:r>
            <a:r>
              <a:rPr lang="en-US" sz="3800" dirty="0" err="1"/>
              <a:t>phD</a:t>
            </a:r>
            <a:r>
              <a:rPr lang="en-US" sz="3800" dirty="0"/>
              <a:t> in Economics from Cornell University </a:t>
            </a:r>
            <a:r>
              <a:rPr lang="en-US" sz="3800" b="1" dirty="0"/>
              <a:t>Please register </a:t>
            </a:r>
            <a:r>
              <a:rPr lang="en-US" sz="3800" dirty="0"/>
              <a:t> </a:t>
            </a:r>
            <a:r>
              <a:rPr lang="en-US" sz="3800" u="sng" dirty="0">
                <a:hlinkClick r:id="rId4"/>
              </a:rPr>
              <a:t>https://cornell.zoom.us/webinar/register/WN_z52sJNraR8-rW4qDwnr97A</a:t>
            </a:r>
            <a:r>
              <a:rPr lang="en-US" sz="3800" dirty="0"/>
              <a:t> </a:t>
            </a:r>
          </a:p>
          <a:p>
            <a:pPr lvl="0"/>
            <a:r>
              <a:rPr lang="en-US" sz="3800" b="1" dirty="0">
                <a:hlinkClick r:id="rId5"/>
              </a:rPr>
              <a:t>Johanna Mair</a:t>
            </a:r>
            <a:r>
              <a:rPr lang="en-US" sz="3800" dirty="0">
                <a:hlinkClick r:id="rId5"/>
              </a:rPr>
              <a:t> </a:t>
            </a:r>
            <a:r>
              <a:rPr lang="en-US" sz="3800" dirty="0"/>
              <a:t>Mar 2, 2021 at 12:00-1:00 pm - </a:t>
            </a:r>
            <a:r>
              <a:rPr lang="en-US" sz="3800" u="sng" dirty="0">
                <a:hlinkClick r:id="rId5"/>
              </a:rPr>
              <a:t>https://pacscenter.stanford.edu/person/johanna-mair/</a:t>
            </a:r>
            <a:r>
              <a:rPr lang="en-US" sz="3800" dirty="0"/>
              <a:t> Professor of Organization, Strategy and Leadership at the </a:t>
            </a:r>
            <a:r>
              <a:rPr lang="en-US" sz="3800" dirty="0" err="1"/>
              <a:t>Hertie</a:t>
            </a:r>
            <a:r>
              <a:rPr lang="en-US" sz="3800" dirty="0"/>
              <a:t> School of Governance, the Codirector of the Global Innovation for Impact Lab at the Stanford Center on Philanthropy and Civil Society, and the Academic Editor of the Stanford Social Innovation Review. Please register at </a:t>
            </a:r>
            <a:r>
              <a:rPr lang="en-US" sz="3800" u="sng" dirty="0">
                <a:hlinkClick r:id="rId6"/>
              </a:rPr>
              <a:t>https://cornell.zoom.us/webinar/register/WN_-_ls5660QgabbdEbdB-29g</a:t>
            </a:r>
            <a:endParaRPr lang="en-US" sz="3800" dirty="0"/>
          </a:p>
          <a:p>
            <a:pPr lvl="0"/>
            <a:r>
              <a:rPr lang="en-US" sz="3800" b="1" dirty="0">
                <a:hlinkClick r:id="rId7"/>
              </a:rPr>
              <a:t>Claudio </a:t>
            </a:r>
            <a:r>
              <a:rPr lang="en-US" sz="3800" b="1" dirty="0" err="1">
                <a:hlinkClick r:id="rId7"/>
              </a:rPr>
              <a:t>Ferraz</a:t>
            </a:r>
            <a:r>
              <a:rPr lang="en-US" sz="3800" b="1" dirty="0">
                <a:hlinkClick r:id="rId7"/>
              </a:rPr>
              <a:t> </a:t>
            </a:r>
            <a:r>
              <a:rPr lang="en-US" sz="3800" b="1" dirty="0"/>
              <a:t>Apr 2, 2021 at 12:00-1:00 pm</a:t>
            </a:r>
            <a:r>
              <a:rPr lang="en-US" sz="3800" dirty="0"/>
              <a:t> Professor, Scientific Director for Latin America. Vancouver School of Economics. University of British Columbia. Please register at- </a:t>
            </a:r>
            <a:r>
              <a:rPr lang="en-US" sz="3800" u="sng" dirty="0">
                <a:hlinkClick r:id="rId8"/>
              </a:rPr>
              <a:t>https://cornell.zoom.us/webinar/register/WN_skv8i4-3S_elrPOpI28y-w</a:t>
            </a:r>
            <a:endParaRPr lang="en-US" sz="3800" dirty="0"/>
          </a:p>
          <a:p>
            <a:pPr lvl="0"/>
            <a:r>
              <a:rPr lang="en-US" sz="3800" b="1" dirty="0">
                <a:hlinkClick r:id="rId9"/>
              </a:rPr>
              <a:t>TJ Wong</a:t>
            </a:r>
            <a:r>
              <a:rPr lang="en-US" sz="3800" b="1" dirty="0"/>
              <a:t>,</a:t>
            </a:r>
            <a:r>
              <a:rPr lang="en-US" sz="3800" dirty="0"/>
              <a:t> May 7, 2021 at 12:00-1:00 pm - Joseph A. </a:t>
            </a:r>
            <a:r>
              <a:rPr lang="en-US" sz="3800" dirty="0" err="1"/>
              <a:t>DeBell</a:t>
            </a:r>
            <a:r>
              <a:rPr lang="en-US" sz="3800" dirty="0"/>
              <a:t> Professor of Business Administration and Professor of Accounting. Expert on Corporate Governance in Emerging Markets. USC Marshall School of Business. Please register at </a:t>
            </a:r>
            <a:r>
              <a:rPr lang="en-US" sz="3800" u="sng" dirty="0">
                <a:hlinkClick r:id="rId10" tooltip="https://cornell.zoom.us/webinar/register/WN_goiuP1n7SUGaKGKl7PUrrQ"/>
              </a:rPr>
              <a:t>https://cornell.zoom.us/webinar/register/WN_goiuP1n7SUGaKGKl7PUrrQ</a:t>
            </a:r>
            <a:endParaRPr lang="en-US" sz="3800" dirty="0"/>
          </a:p>
          <a:p>
            <a:pPr marL="0" indent="0">
              <a:buNone/>
            </a:pPr>
            <a:endParaRPr lang="en-US" sz="3600"/>
          </a:p>
          <a:p>
            <a:pPr marL="0" indent="0">
              <a:buNone/>
            </a:pPr>
            <a:r>
              <a:rPr lang="en-US" sz="3600"/>
              <a:t>This </a:t>
            </a:r>
            <a:r>
              <a:rPr lang="en-US" sz="3600" dirty="0"/>
              <a:t>is a Cornell S. C. Johnson College of Business initiative with Interim Directors: Arnab </a:t>
            </a:r>
            <a:r>
              <a:rPr lang="en-US" sz="3600" dirty="0" err="1"/>
              <a:t>Basu</a:t>
            </a:r>
            <a:r>
              <a:rPr lang="en-US" sz="3600" dirty="0"/>
              <a:t>, Lourdes Casanova and Christopher Marquis </a:t>
            </a:r>
            <a:r>
              <a:rPr lang="en-US" sz="3600" dirty="0">
                <a:hlinkClick r:id="rId11"/>
              </a:rPr>
              <a:t>https://business.cornell.edu/faculty-research/themes/emerging-markets-theme/</a:t>
            </a:r>
            <a:r>
              <a:rPr lang="en-US" sz="3600" dirty="0"/>
              <a:t> </a:t>
            </a:r>
          </a:p>
        </p:txBody>
      </p:sp>
    </p:spTree>
    <p:extLst>
      <p:ext uri="{BB962C8B-B14F-4D97-AF65-F5344CB8AC3E}">
        <p14:creationId xmlns:p14="http://schemas.microsoft.com/office/powerpoint/2010/main" val="680894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DD3B77EC-CD83-C64E-9D9E-2E614AF04E0F}"/>
              </a:ext>
            </a:extLst>
          </p:cNvPr>
          <p:cNvSpPr txBox="1">
            <a:spLocks/>
          </p:cNvSpPr>
          <p:nvPr/>
        </p:nvSpPr>
        <p:spPr>
          <a:xfrm>
            <a:off x="465629" y="407310"/>
            <a:ext cx="11260003" cy="122940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C00000"/>
                </a:solidFill>
                <a:latin typeface="Arial Black" panose="020B0604020202020204" pitchFamily="34" charset="0"/>
                <a:cs typeface="Arial Black" panose="020B0604020202020204" pitchFamily="34" charset="0"/>
              </a:rPr>
              <a:t>EMI Graduation Ceremony</a:t>
            </a:r>
            <a:endParaRPr lang="en-US" sz="2000" b="1" dirty="0">
              <a:solidFill>
                <a:srgbClr val="C00000"/>
              </a:solidFill>
              <a:effectLst>
                <a:outerShdw blurRad="50800" dist="38100" dir="8100000" algn="tr" rotWithShape="0">
                  <a:prstClr val="black">
                    <a:alpha val="40000"/>
                  </a:prstClr>
                </a:outerShdw>
              </a:effectLst>
              <a:latin typeface="Arial Black" panose="020B0604020202020204" pitchFamily="34" charset="0"/>
              <a:cs typeface="Arial Black" panose="020B0604020202020204" pitchFamily="34" charset="0"/>
            </a:endParaRPr>
          </a:p>
        </p:txBody>
      </p:sp>
      <p:cxnSp>
        <p:nvCxnSpPr>
          <p:cNvPr id="5" name="Straight Connector 4">
            <a:extLst>
              <a:ext uri="{FF2B5EF4-FFF2-40B4-BE49-F238E27FC236}">
                <a16:creationId xmlns:a16="http://schemas.microsoft.com/office/drawing/2014/main" id="{D614F829-C099-1A49-8AB9-CDBDB5FB9C25}"/>
              </a:ext>
            </a:extLst>
          </p:cNvPr>
          <p:cNvCxnSpPr>
            <a:cxnSpLocks/>
          </p:cNvCxnSpPr>
          <p:nvPr/>
        </p:nvCxnSpPr>
        <p:spPr>
          <a:xfrm>
            <a:off x="856432" y="321134"/>
            <a:ext cx="10142809"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Footer Placeholder 4">
            <a:extLst>
              <a:ext uri="{FF2B5EF4-FFF2-40B4-BE49-F238E27FC236}">
                <a16:creationId xmlns:a16="http://schemas.microsoft.com/office/drawing/2014/main" id="{08BC9DC4-C4FE-0E42-B300-D4F80F236881}"/>
              </a:ext>
            </a:extLst>
          </p:cNvPr>
          <p:cNvSpPr txBox="1">
            <a:spLocks/>
          </p:cNvSpPr>
          <p:nvPr/>
        </p:nvSpPr>
        <p:spPr>
          <a:xfrm>
            <a:off x="4038599" y="6362046"/>
            <a:ext cx="7788639" cy="365125"/>
          </a:xfrm>
          <a:prstGeom prst="rect">
            <a:avLst/>
          </a:prstGeom>
        </p:spPr>
        <p:txBody>
          <a:bodyP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lumMod val="65000"/>
                    <a:lumOff val="35000"/>
                  </a:schemeClr>
                </a:solidFill>
                <a:latin typeface="Arial" panose="020B0604020202020204" pitchFamily="34" charset="0"/>
                <a:cs typeface="Arial" panose="020B0604020202020204" pitchFamily="34" charset="0"/>
              </a:rPr>
              <a:t>Cornell SC Johnson College of Business    </a:t>
            </a:r>
            <a:fld id="{6BC6B64C-2C78-0546-8075-679D924F1D06}" type="slidenum">
              <a:rPr lang="en-US" smtClean="0">
                <a:solidFill>
                  <a:schemeClr val="tx1">
                    <a:lumMod val="65000"/>
                    <a:lumOff val="35000"/>
                  </a:schemeClr>
                </a:solidFill>
                <a:latin typeface="Arial" panose="020B0604020202020204" pitchFamily="34" charset="0"/>
                <a:cs typeface="Arial" panose="020B0604020202020204" pitchFamily="34" charset="0"/>
              </a:rPr>
              <a:pPr/>
              <a:t>14</a:t>
            </a:fld>
            <a:endParaRPr lang="en-US"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9" name="Title 2">
            <a:extLst>
              <a:ext uri="{FF2B5EF4-FFF2-40B4-BE49-F238E27FC236}">
                <a16:creationId xmlns:a16="http://schemas.microsoft.com/office/drawing/2014/main" id="{63005186-49D0-4B1D-962B-615182F00FF0}"/>
              </a:ext>
            </a:extLst>
          </p:cNvPr>
          <p:cNvSpPr txBox="1">
            <a:spLocks/>
          </p:cNvSpPr>
          <p:nvPr/>
        </p:nvSpPr>
        <p:spPr>
          <a:xfrm>
            <a:off x="1211539" y="1450404"/>
            <a:ext cx="2906959" cy="1147410"/>
          </a:xfrm>
          <a:prstGeom prst="rect">
            <a:avLst/>
          </a:prstGeom>
          <a:ln w="25400">
            <a:noFill/>
          </a:ln>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30000"/>
              </a:lnSpc>
            </a:pPr>
            <a:r>
              <a:rPr lang="en-US" sz="4000" b="1" dirty="0">
                <a:solidFill>
                  <a:srgbClr val="C00000"/>
                </a:solidFill>
                <a:effectLst>
                  <a:outerShdw blurRad="50800" dist="38100" dir="8100000" algn="tr" rotWithShape="0">
                    <a:prstClr val="black">
                      <a:alpha val="40000"/>
                    </a:prstClr>
                  </a:outerShdw>
                </a:effectLst>
                <a:latin typeface="Arial Black" panose="020B0604020202020204" pitchFamily="34" charset="0"/>
                <a:cs typeface="Arial Black" panose="020B0604020202020204" pitchFamily="34" charset="0"/>
              </a:rPr>
              <a:t>MAY 28</a:t>
            </a:r>
            <a:r>
              <a:rPr lang="en-US" sz="4000" b="1" baseline="30000" dirty="0">
                <a:solidFill>
                  <a:srgbClr val="C00000"/>
                </a:solidFill>
                <a:effectLst>
                  <a:outerShdw blurRad="50800" dist="38100" dir="8100000" algn="tr" rotWithShape="0">
                    <a:prstClr val="black">
                      <a:alpha val="40000"/>
                    </a:prstClr>
                  </a:outerShdw>
                </a:effectLst>
                <a:latin typeface="Arial Black" panose="020B0604020202020204" pitchFamily="34" charset="0"/>
                <a:cs typeface="Arial Black" panose="020B0604020202020204" pitchFamily="34" charset="0"/>
              </a:rPr>
              <a:t>TH</a:t>
            </a:r>
          </a:p>
          <a:p>
            <a:pPr algn="ctr">
              <a:lnSpc>
                <a:spcPct val="130000"/>
              </a:lnSpc>
            </a:pPr>
            <a:r>
              <a:rPr lang="en-US" sz="4000" b="1" baseline="30000" dirty="0">
                <a:solidFill>
                  <a:srgbClr val="C00000"/>
                </a:solidFill>
                <a:effectLst>
                  <a:outerShdw blurRad="50800" dist="38100" dir="8100000" algn="tr" rotWithShape="0">
                    <a:prstClr val="black">
                      <a:alpha val="40000"/>
                    </a:prstClr>
                  </a:outerShdw>
                </a:effectLst>
                <a:latin typeface="Arial Black" panose="020B0604020202020204" pitchFamily="34" charset="0"/>
                <a:cs typeface="Arial Black" panose="020B0604020202020204" pitchFamily="34" charset="0"/>
              </a:rPr>
              <a:t>2pm</a:t>
            </a:r>
          </a:p>
        </p:txBody>
      </p:sp>
      <p:cxnSp>
        <p:nvCxnSpPr>
          <p:cNvPr id="30" name="Прямая соединительная линия 19">
            <a:extLst>
              <a:ext uri="{FF2B5EF4-FFF2-40B4-BE49-F238E27FC236}">
                <a16:creationId xmlns:a16="http://schemas.microsoft.com/office/drawing/2014/main" id="{DEA21A72-BB99-482C-B1B0-82915EB4B40B}"/>
              </a:ext>
            </a:extLst>
          </p:cNvPr>
          <p:cNvCxnSpPr>
            <a:cxnSpLocks/>
          </p:cNvCxnSpPr>
          <p:nvPr/>
        </p:nvCxnSpPr>
        <p:spPr>
          <a:xfrm>
            <a:off x="1280743" y="5120487"/>
            <a:ext cx="202794" cy="0"/>
          </a:xfrm>
          <a:prstGeom prst="line">
            <a:avLst/>
          </a:prstGeom>
          <a:ln w="63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7A4BE938-0D8B-46AC-8C44-C1AF8C16786B}"/>
              </a:ext>
            </a:extLst>
          </p:cNvPr>
          <p:cNvGrpSpPr/>
          <p:nvPr/>
        </p:nvGrpSpPr>
        <p:grpSpPr>
          <a:xfrm>
            <a:off x="426284" y="2846871"/>
            <a:ext cx="2186219" cy="3310860"/>
            <a:chOff x="964462" y="2316922"/>
            <a:chExt cx="2773823" cy="2560725"/>
          </a:xfrm>
        </p:grpSpPr>
        <p:sp>
          <p:nvSpPr>
            <p:cNvPr id="32" name="Прямоугольник 3">
              <a:extLst>
                <a:ext uri="{FF2B5EF4-FFF2-40B4-BE49-F238E27FC236}">
                  <a16:creationId xmlns:a16="http://schemas.microsoft.com/office/drawing/2014/main" id="{97CD454C-2788-4A5A-8D26-F1E5A25F0449}"/>
                </a:ext>
              </a:extLst>
            </p:cNvPr>
            <p:cNvSpPr/>
            <p:nvPr/>
          </p:nvSpPr>
          <p:spPr>
            <a:xfrm>
              <a:off x="964462" y="2422018"/>
              <a:ext cx="2773820" cy="24556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a:latin typeface="Georgia" panose="02040502050405020303" pitchFamily="18" charset="0"/>
              </a:endParaRPr>
            </a:p>
          </p:txBody>
        </p:sp>
        <p:sp>
          <p:nvSpPr>
            <p:cNvPr id="33" name="TextBox 32">
              <a:extLst>
                <a:ext uri="{FF2B5EF4-FFF2-40B4-BE49-F238E27FC236}">
                  <a16:creationId xmlns:a16="http://schemas.microsoft.com/office/drawing/2014/main" id="{F8DE7DE6-7ECE-4109-86FA-44BD8D64650C}"/>
                </a:ext>
              </a:extLst>
            </p:cNvPr>
            <p:cNvSpPr txBox="1"/>
            <p:nvPr/>
          </p:nvSpPr>
          <p:spPr>
            <a:xfrm>
              <a:off x="1093502" y="2669112"/>
              <a:ext cx="2532702" cy="523220"/>
            </a:xfrm>
            <a:prstGeom prst="rect">
              <a:avLst/>
            </a:prstGeom>
            <a:noFill/>
          </p:spPr>
          <p:txBody>
            <a:bodyPr wrap="square" rtlCol="0">
              <a:spAutoFit/>
            </a:bodyPr>
            <a:lstStyle/>
            <a:p>
              <a:r>
                <a:rPr lang="en-US" sz="2800" b="1" dirty="0">
                  <a:solidFill>
                    <a:schemeClr val="tx1">
                      <a:lumMod val="75000"/>
                      <a:lumOff val="25000"/>
                    </a:schemeClr>
                  </a:solidFill>
                  <a:latin typeface="Arial Black" panose="020B0604020202020204" pitchFamily="34" charset="0"/>
                  <a:ea typeface="Roboto Black" panose="02000000000000000000" pitchFamily="2" charset="0"/>
                  <a:cs typeface="Arial Black" panose="020B0604020202020204" pitchFamily="34" charset="0"/>
                </a:rPr>
                <a:t>VIP Speaker</a:t>
              </a:r>
            </a:p>
          </p:txBody>
        </p:sp>
        <p:sp>
          <p:nvSpPr>
            <p:cNvPr id="37" name="Прямоугольник 30">
              <a:extLst>
                <a:ext uri="{FF2B5EF4-FFF2-40B4-BE49-F238E27FC236}">
                  <a16:creationId xmlns:a16="http://schemas.microsoft.com/office/drawing/2014/main" id="{C21A0894-7D38-485F-9D36-AD9C9CCE195A}"/>
                </a:ext>
              </a:extLst>
            </p:cNvPr>
            <p:cNvSpPr/>
            <p:nvPr/>
          </p:nvSpPr>
          <p:spPr>
            <a:xfrm rot="16200000">
              <a:off x="2239087" y="1042297"/>
              <a:ext cx="224573" cy="277382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a:latin typeface="Georgia" panose="02040502050405020303" pitchFamily="18" charset="0"/>
              </a:endParaRPr>
            </a:p>
          </p:txBody>
        </p:sp>
        <p:cxnSp>
          <p:nvCxnSpPr>
            <p:cNvPr id="39" name="Straight Connector 38">
              <a:extLst>
                <a:ext uri="{FF2B5EF4-FFF2-40B4-BE49-F238E27FC236}">
                  <a16:creationId xmlns:a16="http://schemas.microsoft.com/office/drawing/2014/main" id="{C8024B4A-99C3-4688-ABFC-A02C967EA020}"/>
                </a:ext>
              </a:extLst>
            </p:cNvPr>
            <p:cNvCxnSpPr/>
            <p:nvPr/>
          </p:nvCxnSpPr>
          <p:spPr>
            <a:xfrm>
              <a:off x="1196788" y="3754066"/>
              <a:ext cx="49754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D2B5DD0A-A42D-42EC-AC1A-06C8505D48C4}"/>
              </a:ext>
            </a:extLst>
          </p:cNvPr>
          <p:cNvGrpSpPr/>
          <p:nvPr/>
        </p:nvGrpSpPr>
        <p:grpSpPr>
          <a:xfrm>
            <a:off x="2665018" y="2846870"/>
            <a:ext cx="2601463" cy="3310861"/>
            <a:chOff x="964462" y="2316922"/>
            <a:chExt cx="2773823" cy="2560725"/>
          </a:xfrm>
        </p:grpSpPr>
        <p:sp>
          <p:nvSpPr>
            <p:cNvPr id="41" name="Прямоугольник 3">
              <a:extLst>
                <a:ext uri="{FF2B5EF4-FFF2-40B4-BE49-F238E27FC236}">
                  <a16:creationId xmlns:a16="http://schemas.microsoft.com/office/drawing/2014/main" id="{753C3EF4-C2EC-498B-8D5E-BE195EC6ACAC}"/>
                </a:ext>
              </a:extLst>
            </p:cNvPr>
            <p:cNvSpPr/>
            <p:nvPr/>
          </p:nvSpPr>
          <p:spPr>
            <a:xfrm>
              <a:off x="964462" y="2422017"/>
              <a:ext cx="2773820" cy="24556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a:latin typeface="Georgia" panose="02040502050405020303" pitchFamily="18" charset="0"/>
              </a:endParaRPr>
            </a:p>
          </p:txBody>
        </p:sp>
        <p:sp>
          <p:nvSpPr>
            <p:cNvPr id="42" name="TextBox 41">
              <a:extLst>
                <a:ext uri="{FF2B5EF4-FFF2-40B4-BE49-F238E27FC236}">
                  <a16:creationId xmlns:a16="http://schemas.microsoft.com/office/drawing/2014/main" id="{63AD1952-A134-4AF2-ABD6-C5DAD04E2196}"/>
                </a:ext>
              </a:extLst>
            </p:cNvPr>
            <p:cNvSpPr txBox="1"/>
            <p:nvPr/>
          </p:nvSpPr>
          <p:spPr>
            <a:xfrm>
              <a:off x="1093502" y="2669112"/>
              <a:ext cx="2532702" cy="954107"/>
            </a:xfrm>
            <a:prstGeom prst="rect">
              <a:avLst/>
            </a:prstGeom>
            <a:noFill/>
          </p:spPr>
          <p:txBody>
            <a:bodyPr wrap="square" rtlCol="0">
              <a:spAutoFit/>
            </a:bodyPr>
            <a:lstStyle/>
            <a:p>
              <a:r>
                <a:rPr lang="en-US" sz="2800" b="1" dirty="0">
                  <a:solidFill>
                    <a:schemeClr val="tx1">
                      <a:lumMod val="75000"/>
                      <a:lumOff val="25000"/>
                    </a:schemeClr>
                  </a:solidFill>
                  <a:latin typeface="Arial Black" panose="020B0604020202020204" pitchFamily="34" charset="0"/>
                  <a:ea typeface="Roboto Black" panose="02000000000000000000" pitchFamily="2" charset="0"/>
                  <a:cs typeface="Arial Black" panose="020B0604020202020204" pitchFamily="34" charset="0"/>
                </a:rPr>
                <a:t>Student speakers</a:t>
              </a:r>
            </a:p>
          </p:txBody>
        </p:sp>
        <p:sp>
          <p:nvSpPr>
            <p:cNvPr id="43" name="Прямоугольник 30">
              <a:extLst>
                <a:ext uri="{FF2B5EF4-FFF2-40B4-BE49-F238E27FC236}">
                  <a16:creationId xmlns:a16="http://schemas.microsoft.com/office/drawing/2014/main" id="{90EAB95A-B28B-4BFA-808E-2B568FAE56A7}"/>
                </a:ext>
              </a:extLst>
            </p:cNvPr>
            <p:cNvSpPr/>
            <p:nvPr/>
          </p:nvSpPr>
          <p:spPr>
            <a:xfrm rot="16200000">
              <a:off x="2239087" y="1042297"/>
              <a:ext cx="224573" cy="277382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a:latin typeface="Georgia" panose="02040502050405020303" pitchFamily="18" charset="0"/>
              </a:endParaRPr>
            </a:p>
          </p:txBody>
        </p:sp>
        <p:cxnSp>
          <p:nvCxnSpPr>
            <p:cNvPr id="44" name="Straight Connector 43">
              <a:extLst>
                <a:ext uri="{FF2B5EF4-FFF2-40B4-BE49-F238E27FC236}">
                  <a16:creationId xmlns:a16="http://schemas.microsoft.com/office/drawing/2014/main" id="{914C96A1-395D-4BDD-AD25-9FF044B3F763}"/>
                </a:ext>
              </a:extLst>
            </p:cNvPr>
            <p:cNvCxnSpPr/>
            <p:nvPr/>
          </p:nvCxnSpPr>
          <p:spPr>
            <a:xfrm>
              <a:off x="1196788" y="3754066"/>
              <a:ext cx="49754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45" name="TextBox 44">
            <a:extLst>
              <a:ext uri="{FF2B5EF4-FFF2-40B4-BE49-F238E27FC236}">
                <a16:creationId xmlns:a16="http://schemas.microsoft.com/office/drawing/2014/main" id="{E3A2B5E8-F9B8-43BF-B3D5-F4F0D6D03466}"/>
              </a:ext>
            </a:extLst>
          </p:cNvPr>
          <p:cNvSpPr txBox="1"/>
          <p:nvPr/>
        </p:nvSpPr>
        <p:spPr>
          <a:xfrm>
            <a:off x="2665018" y="4414863"/>
            <a:ext cx="2465285" cy="1354217"/>
          </a:xfrm>
          <a:prstGeom prst="rect">
            <a:avLst/>
          </a:prstGeom>
          <a:noFill/>
        </p:spPr>
        <p:txBody>
          <a:bodyPr wrap="square" rtlCol="0">
            <a:spAutoFit/>
          </a:bodyPr>
          <a:lstStyle/>
          <a:p>
            <a:pPr lvl="0">
              <a:spcBef>
                <a:spcPts val="1200"/>
              </a:spcBef>
            </a:pPr>
            <a:r>
              <a:rPr lang="en-US" dirty="0"/>
              <a:t>One student per program</a:t>
            </a:r>
          </a:p>
          <a:p>
            <a:pPr lvl="0">
              <a:spcBef>
                <a:spcPts val="1200"/>
              </a:spcBef>
            </a:pPr>
            <a:r>
              <a:rPr lang="en-US" dirty="0"/>
              <a:t>Chairs: Vinit </a:t>
            </a:r>
            <a:r>
              <a:rPr lang="en-US" dirty="0" err="1"/>
              <a:t>Khicha</a:t>
            </a:r>
            <a:r>
              <a:rPr lang="en-US" dirty="0"/>
              <a:t>, Susan Lin</a:t>
            </a:r>
          </a:p>
        </p:txBody>
      </p:sp>
    </p:spTree>
    <p:extLst>
      <p:ext uri="{BB962C8B-B14F-4D97-AF65-F5344CB8AC3E}">
        <p14:creationId xmlns:p14="http://schemas.microsoft.com/office/powerpoint/2010/main" val="3205486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2A29E5F-5589-0247-B554-26B59128830E}"/>
              </a:ext>
            </a:extLst>
          </p:cNvPr>
          <p:cNvPicPr>
            <a:picLocks noChangeAspect="1"/>
          </p:cNvPicPr>
          <p:nvPr/>
        </p:nvPicPr>
        <p:blipFill>
          <a:blip r:embed="rId3">
            <a:alphaModFix amt="25000"/>
          </a:blip>
          <a:srcRect/>
          <a:stretch/>
        </p:blipFill>
        <p:spPr>
          <a:xfrm>
            <a:off x="2023" y="0"/>
            <a:ext cx="12192000" cy="6858000"/>
          </a:xfrm>
          <a:prstGeom prst="rect">
            <a:avLst/>
          </a:prstGeom>
        </p:spPr>
      </p:pic>
      <p:sp>
        <p:nvSpPr>
          <p:cNvPr id="8" name="Footer Placeholder 4">
            <a:extLst>
              <a:ext uri="{FF2B5EF4-FFF2-40B4-BE49-F238E27FC236}">
                <a16:creationId xmlns:a16="http://schemas.microsoft.com/office/drawing/2014/main" id="{8BDA117E-424F-0E4C-98E9-FCEAC353EA44}"/>
              </a:ext>
            </a:extLst>
          </p:cNvPr>
          <p:cNvSpPr txBox="1">
            <a:spLocks/>
          </p:cNvSpPr>
          <p:nvPr/>
        </p:nvSpPr>
        <p:spPr>
          <a:xfrm>
            <a:off x="4038599" y="6356350"/>
            <a:ext cx="7788639" cy="365125"/>
          </a:xfrm>
          <a:prstGeom prst="rect">
            <a:avLst/>
          </a:prstGeom>
        </p:spPr>
        <p:txBody>
          <a:bodyP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lumMod val="65000"/>
                    <a:lumOff val="35000"/>
                  </a:schemeClr>
                </a:solidFill>
                <a:latin typeface="Arial" panose="020B0604020202020204" pitchFamily="34" charset="0"/>
                <a:cs typeface="Arial" panose="020B0604020202020204" pitchFamily="34" charset="0"/>
              </a:rPr>
              <a:t>Cornell SC Johnson College of Business    </a:t>
            </a:r>
            <a:fld id="{6BC6B64C-2C78-0546-8075-679D924F1D06}" type="slidenum">
              <a:rPr lang="en-US" smtClean="0">
                <a:solidFill>
                  <a:schemeClr val="tx1">
                    <a:lumMod val="65000"/>
                    <a:lumOff val="35000"/>
                  </a:schemeClr>
                </a:solidFill>
                <a:latin typeface="Arial" panose="020B0604020202020204" pitchFamily="34" charset="0"/>
                <a:cs typeface="Arial" panose="020B0604020202020204" pitchFamily="34" charset="0"/>
              </a:rPr>
              <a:pPr/>
              <a:t>15</a:t>
            </a:fld>
            <a:endParaRPr lang="en-US"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6" name="Title 2">
            <a:extLst>
              <a:ext uri="{FF2B5EF4-FFF2-40B4-BE49-F238E27FC236}">
                <a16:creationId xmlns:a16="http://schemas.microsoft.com/office/drawing/2014/main" id="{BB87A936-DB90-F940-AE43-08CCAD39F94B}"/>
              </a:ext>
            </a:extLst>
          </p:cNvPr>
          <p:cNvSpPr txBox="1">
            <a:spLocks/>
          </p:cNvSpPr>
          <p:nvPr/>
        </p:nvSpPr>
        <p:spPr>
          <a:xfrm>
            <a:off x="2717800" y="5178688"/>
            <a:ext cx="9472177" cy="122940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Arial Black" panose="020B0604020202020204" pitchFamily="34" charset="0"/>
                <a:cs typeface="Arial Black" panose="020B0604020202020204" pitchFamily="34" charset="0"/>
              </a:rPr>
              <a:t>2021 EMI CONFERENCE</a:t>
            </a:r>
            <a:endParaRPr lang="en-US" sz="5400" b="1" dirty="0">
              <a:effectLst>
                <a:outerShdw blurRad="50800" dist="38100" dir="8100000" algn="tr" rotWithShape="0">
                  <a:prstClr val="black">
                    <a:alpha val="40000"/>
                  </a:prstClr>
                </a:outerShdw>
              </a:effectLst>
              <a:latin typeface="Arial Black" panose="020B0604020202020204" pitchFamily="34" charset="0"/>
              <a:cs typeface="Arial Black" panose="020B0604020202020204" pitchFamily="34" charset="0"/>
            </a:endParaRPr>
          </a:p>
        </p:txBody>
      </p:sp>
      <p:cxnSp>
        <p:nvCxnSpPr>
          <p:cNvPr id="9" name="Straight Connector 8">
            <a:extLst>
              <a:ext uri="{FF2B5EF4-FFF2-40B4-BE49-F238E27FC236}">
                <a16:creationId xmlns:a16="http://schemas.microsoft.com/office/drawing/2014/main" id="{1788F1A3-BC59-9A4F-BB1F-023C9A385F08}"/>
              </a:ext>
            </a:extLst>
          </p:cNvPr>
          <p:cNvCxnSpPr>
            <a:cxnSpLocks/>
          </p:cNvCxnSpPr>
          <p:nvPr/>
        </p:nvCxnSpPr>
        <p:spPr>
          <a:xfrm>
            <a:off x="5758438" y="5048060"/>
            <a:ext cx="5710813"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ubtitle 1">
            <a:extLst>
              <a:ext uri="{FF2B5EF4-FFF2-40B4-BE49-F238E27FC236}">
                <a16:creationId xmlns:a16="http://schemas.microsoft.com/office/drawing/2014/main" id="{6B644185-D84D-0448-BC42-52FCC036830E}"/>
              </a:ext>
            </a:extLst>
          </p:cNvPr>
          <p:cNvSpPr txBox="1">
            <a:spLocks/>
          </p:cNvSpPr>
          <p:nvPr/>
        </p:nvSpPr>
        <p:spPr>
          <a:xfrm>
            <a:off x="5688390" y="4450293"/>
            <a:ext cx="6505633" cy="4671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dirty="0">
                <a:effectLst>
                  <a:outerShdw blurRad="63500" sx="102000" sy="102000" algn="ctr" rotWithShape="0">
                    <a:prstClr val="black">
                      <a:alpha val="40000"/>
                    </a:prstClr>
                  </a:outerShdw>
                </a:effectLst>
                <a:latin typeface="Arial" panose="020B0604020202020204" pitchFamily="34" charset="0"/>
                <a:cs typeface="Arial" panose="020B0604020202020204" pitchFamily="34" charset="0"/>
              </a:rPr>
              <a:t>On November 5</a:t>
            </a:r>
            <a:r>
              <a:rPr lang="en-US" baseline="30000" dirty="0">
                <a:effectLst>
                  <a:outerShdw blurRad="63500" sx="102000" sy="102000" algn="ctr" rotWithShape="0">
                    <a:prstClr val="black">
                      <a:alpha val="40000"/>
                    </a:prstClr>
                  </a:outerShdw>
                </a:effectLst>
                <a:latin typeface="Arial" panose="020B0604020202020204" pitchFamily="34" charset="0"/>
                <a:cs typeface="Arial" panose="020B0604020202020204" pitchFamily="34" charset="0"/>
              </a:rPr>
              <a:t>th</a:t>
            </a:r>
          </a:p>
        </p:txBody>
      </p:sp>
    </p:spTree>
    <p:extLst>
      <p:ext uri="{BB962C8B-B14F-4D97-AF65-F5344CB8AC3E}">
        <p14:creationId xmlns:p14="http://schemas.microsoft.com/office/powerpoint/2010/main" val="2694098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4">
            <a:extLst>
              <a:ext uri="{FF2B5EF4-FFF2-40B4-BE49-F238E27FC236}">
                <a16:creationId xmlns:a16="http://schemas.microsoft.com/office/drawing/2014/main" id="{9B17A251-E51F-D04E-BA3E-E5B5D2438F46}"/>
              </a:ext>
            </a:extLst>
          </p:cNvPr>
          <p:cNvSpPr txBox="1">
            <a:spLocks/>
          </p:cNvSpPr>
          <p:nvPr/>
        </p:nvSpPr>
        <p:spPr>
          <a:xfrm>
            <a:off x="4038599" y="6356350"/>
            <a:ext cx="7788639" cy="365125"/>
          </a:xfrm>
          <a:prstGeom prst="rect">
            <a:avLst/>
          </a:prstGeom>
        </p:spPr>
        <p:txBody>
          <a:bodyP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lumMod val="65000"/>
                    <a:lumOff val="35000"/>
                  </a:schemeClr>
                </a:solidFill>
                <a:latin typeface="Arial" panose="020B0604020202020204" pitchFamily="34" charset="0"/>
                <a:cs typeface="Arial" panose="020B0604020202020204" pitchFamily="34" charset="0"/>
              </a:rPr>
              <a:t>Cornell SC Johnson College of Business    </a:t>
            </a:r>
            <a:fld id="{6BC6B64C-2C78-0546-8075-679D924F1D06}" type="slidenum">
              <a:rPr lang="en-US" smtClean="0">
                <a:solidFill>
                  <a:schemeClr val="tx1">
                    <a:lumMod val="65000"/>
                    <a:lumOff val="35000"/>
                  </a:schemeClr>
                </a:solidFill>
                <a:latin typeface="Arial" panose="020B0604020202020204" pitchFamily="34" charset="0"/>
                <a:cs typeface="Arial" panose="020B0604020202020204" pitchFamily="34" charset="0"/>
              </a:rPr>
              <a:pPr/>
              <a:t>16</a:t>
            </a:fld>
            <a:endParaRPr lang="en-US"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872D5E4E-BE1B-4597-86F7-44F35B9CE958}"/>
              </a:ext>
            </a:extLst>
          </p:cNvPr>
          <p:cNvPicPr>
            <a:picLocks noChangeAspect="1"/>
          </p:cNvPicPr>
          <p:nvPr/>
        </p:nvPicPr>
        <p:blipFill>
          <a:blip r:embed="rId3"/>
          <a:stretch>
            <a:fillRect/>
          </a:stretch>
        </p:blipFill>
        <p:spPr>
          <a:xfrm>
            <a:off x="3015695" y="1642809"/>
            <a:ext cx="8870449" cy="4493141"/>
          </a:xfrm>
          <a:prstGeom prst="rect">
            <a:avLst/>
          </a:prstGeom>
        </p:spPr>
      </p:pic>
      <p:sp>
        <p:nvSpPr>
          <p:cNvPr id="16" name="Rectangle 15">
            <a:extLst>
              <a:ext uri="{FF2B5EF4-FFF2-40B4-BE49-F238E27FC236}">
                <a16:creationId xmlns:a16="http://schemas.microsoft.com/office/drawing/2014/main" id="{76E84897-E989-41EF-90B7-E945502FB037}"/>
              </a:ext>
            </a:extLst>
          </p:cNvPr>
          <p:cNvSpPr/>
          <p:nvPr/>
        </p:nvSpPr>
        <p:spPr>
          <a:xfrm>
            <a:off x="10291" y="1858230"/>
            <a:ext cx="3143250" cy="1446550"/>
          </a:xfrm>
          <a:prstGeom prst="rect">
            <a:avLst/>
          </a:prstGeom>
          <a:noFill/>
        </p:spPr>
        <p:txBody>
          <a:bodyPr wrap="square" lIns="91440" tIns="45720" rIns="91440" bIns="45720" anchor="ctr">
            <a:spAutoFit/>
          </a:bodyPr>
          <a:lstStyle/>
          <a:p>
            <a:pPr algn="ctr"/>
            <a:r>
              <a:rPr lang="pt-BR" sz="2400" b="1" dirty="0">
                <a:ln w="9525">
                  <a:solidFill>
                    <a:srgbClr val="C00000"/>
                  </a:solidFill>
                  <a:prstDash val="solid"/>
                </a:ln>
                <a:solidFill>
                  <a:srgbClr val="FF7979"/>
                </a:solidFill>
              </a:rPr>
              <a:t>A</a:t>
            </a:r>
            <a:r>
              <a:rPr lang="en-US" sz="2400" b="1" dirty="0">
                <a:ln w="9525">
                  <a:solidFill>
                    <a:srgbClr val="C00000"/>
                  </a:solidFill>
                  <a:prstDash val="solid"/>
                </a:ln>
                <a:solidFill>
                  <a:srgbClr val="FF7979"/>
                </a:solidFill>
              </a:rPr>
              <a:t>LMOST </a:t>
            </a:r>
            <a:r>
              <a:rPr lang="en-US" sz="4000" b="1" dirty="0">
                <a:ln w="9525">
                  <a:solidFill>
                    <a:srgbClr val="C00000"/>
                  </a:solidFill>
                  <a:prstDash val="solid"/>
                </a:ln>
                <a:solidFill>
                  <a:srgbClr val="FF7979"/>
                </a:solidFill>
              </a:rPr>
              <a:t>400</a:t>
            </a:r>
            <a:r>
              <a:rPr lang="en-US" sz="3200" b="1" dirty="0">
                <a:ln w="9525">
                  <a:solidFill>
                    <a:srgbClr val="C00000"/>
                  </a:solidFill>
                  <a:prstDash val="solid"/>
                </a:ln>
                <a:solidFill>
                  <a:srgbClr val="FF7979"/>
                </a:solidFill>
              </a:rPr>
              <a:t> </a:t>
            </a:r>
          </a:p>
          <a:p>
            <a:pPr algn="ctr"/>
            <a:r>
              <a:rPr lang="en-US" sz="2400" b="1" dirty="0">
                <a:ln w="9525">
                  <a:solidFill>
                    <a:srgbClr val="C00000"/>
                  </a:solidFill>
                  <a:prstDash val="solid"/>
                </a:ln>
                <a:solidFill>
                  <a:srgbClr val="FF7979"/>
                </a:solidFill>
              </a:rPr>
              <a:t>UNIQUE PARTICIPANTS</a:t>
            </a:r>
          </a:p>
          <a:p>
            <a:pPr algn="ctr"/>
            <a:r>
              <a:rPr lang="en-US" sz="2400" b="1" dirty="0">
                <a:ln w="9525">
                  <a:solidFill>
                    <a:srgbClr val="C00000"/>
                  </a:solidFill>
                  <a:prstDash val="solid"/>
                </a:ln>
                <a:solidFill>
                  <a:srgbClr val="FF7979"/>
                </a:solidFill>
              </a:rPr>
              <a:t>IN THREE DAYS</a:t>
            </a:r>
          </a:p>
        </p:txBody>
      </p:sp>
      <p:sp>
        <p:nvSpPr>
          <p:cNvPr id="17" name="Rectangle 16">
            <a:extLst>
              <a:ext uri="{FF2B5EF4-FFF2-40B4-BE49-F238E27FC236}">
                <a16:creationId xmlns:a16="http://schemas.microsoft.com/office/drawing/2014/main" id="{E17A2810-762C-402A-BAD0-B11E93E680FB}"/>
              </a:ext>
            </a:extLst>
          </p:cNvPr>
          <p:cNvSpPr/>
          <p:nvPr/>
        </p:nvSpPr>
        <p:spPr>
          <a:xfrm>
            <a:off x="267717" y="3426394"/>
            <a:ext cx="2628401" cy="1200329"/>
          </a:xfrm>
          <a:prstGeom prst="rect">
            <a:avLst/>
          </a:prstGeom>
          <a:noFill/>
        </p:spPr>
        <p:txBody>
          <a:bodyPr wrap="square" lIns="91440" tIns="45720" rIns="91440" bIns="45720" anchor="ctr">
            <a:spAutoFit/>
          </a:bodyPr>
          <a:lstStyle/>
          <a:p>
            <a:pPr algn="ctr"/>
            <a:r>
              <a:rPr lang="en-US" sz="3600" b="1" dirty="0">
                <a:ln w="9525">
                  <a:solidFill>
                    <a:srgbClr val="C00000"/>
                  </a:solidFill>
                  <a:prstDash val="solid"/>
                </a:ln>
                <a:solidFill>
                  <a:srgbClr val="FF7979"/>
                </a:solidFill>
              </a:rPr>
              <a:t>29</a:t>
            </a:r>
            <a:r>
              <a:rPr lang="en-US" sz="2800" b="1" dirty="0">
                <a:ln w="9525">
                  <a:solidFill>
                    <a:srgbClr val="C00000"/>
                  </a:solidFill>
                  <a:prstDash val="solid"/>
                </a:ln>
                <a:solidFill>
                  <a:srgbClr val="FF7979"/>
                </a:solidFill>
              </a:rPr>
              <a:t> </a:t>
            </a:r>
            <a:endParaRPr lang="en-US" sz="3200" b="1" dirty="0">
              <a:ln w="9525">
                <a:solidFill>
                  <a:srgbClr val="C00000"/>
                </a:solidFill>
                <a:prstDash val="solid"/>
              </a:ln>
              <a:solidFill>
                <a:srgbClr val="FF7979"/>
              </a:solidFill>
            </a:endParaRPr>
          </a:p>
          <a:p>
            <a:pPr algn="ctr"/>
            <a:r>
              <a:rPr lang="en-US" b="1" dirty="0">
                <a:ln w="9525">
                  <a:solidFill>
                    <a:srgbClr val="C00000"/>
                  </a:solidFill>
                  <a:prstDash val="solid"/>
                </a:ln>
                <a:solidFill>
                  <a:srgbClr val="FF7979"/>
                </a:solidFill>
              </a:rPr>
              <a:t>COUNTRIES from ALL THE WORLD REGIONS</a:t>
            </a:r>
          </a:p>
        </p:txBody>
      </p:sp>
      <p:sp>
        <p:nvSpPr>
          <p:cNvPr id="18" name="Rectangle 17">
            <a:extLst>
              <a:ext uri="{FF2B5EF4-FFF2-40B4-BE49-F238E27FC236}">
                <a16:creationId xmlns:a16="http://schemas.microsoft.com/office/drawing/2014/main" id="{D88E9F91-D1D4-4900-8F5A-27CA788DB921}"/>
              </a:ext>
            </a:extLst>
          </p:cNvPr>
          <p:cNvSpPr/>
          <p:nvPr/>
        </p:nvSpPr>
        <p:spPr>
          <a:xfrm>
            <a:off x="305856" y="5147329"/>
            <a:ext cx="2552121" cy="1200329"/>
          </a:xfrm>
          <a:prstGeom prst="rect">
            <a:avLst/>
          </a:prstGeom>
          <a:noFill/>
        </p:spPr>
        <p:txBody>
          <a:bodyPr wrap="square" lIns="91440" tIns="45720" rIns="91440" bIns="45720" anchor="ctr">
            <a:spAutoFit/>
          </a:bodyPr>
          <a:lstStyle/>
          <a:p>
            <a:pPr algn="ctr"/>
            <a:r>
              <a:rPr lang="en-US" b="1" dirty="0">
                <a:ln w="9525">
                  <a:solidFill>
                    <a:srgbClr val="C00000"/>
                  </a:solidFill>
                  <a:prstDash val="solid"/>
                </a:ln>
                <a:solidFill>
                  <a:srgbClr val="FF7979"/>
                </a:solidFill>
              </a:rPr>
              <a:t>More than </a:t>
            </a:r>
            <a:r>
              <a:rPr lang="en-US" sz="3600" b="1" dirty="0">
                <a:ln w="9525">
                  <a:solidFill>
                    <a:srgbClr val="C00000"/>
                  </a:solidFill>
                  <a:prstDash val="solid"/>
                </a:ln>
                <a:solidFill>
                  <a:srgbClr val="FF7979"/>
                </a:solidFill>
              </a:rPr>
              <a:t>90</a:t>
            </a:r>
            <a:endParaRPr lang="en-US" sz="3200" b="1" dirty="0">
              <a:ln w="9525">
                <a:solidFill>
                  <a:srgbClr val="C00000"/>
                </a:solidFill>
                <a:prstDash val="solid"/>
              </a:ln>
              <a:solidFill>
                <a:srgbClr val="FF7979"/>
              </a:solidFill>
            </a:endParaRPr>
          </a:p>
          <a:p>
            <a:pPr algn="ctr"/>
            <a:r>
              <a:rPr lang="en-US" b="1" dirty="0">
                <a:ln w="9525">
                  <a:solidFill>
                    <a:srgbClr val="C00000"/>
                  </a:solidFill>
                  <a:prstDash val="solid"/>
                </a:ln>
                <a:solidFill>
                  <a:srgbClr val="FF7979"/>
                </a:solidFill>
              </a:rPr>
              <a:t>ACADEMIC AND BUSINESS INSTITUTIONS</a:t>
            </a:r>
          </a:p>
        </p:txBody>
      </p:sp>
      <p:sp>
        <p:nvSpPr>
          <p:cNvPr id="9" name="Title 2">
            <a:extLst>
              <a:ext uri="{FF2B5EF4-FFF2-40B4-BE49-F238E27FC236}">
                <a16:creationId xmlns:a16="http://schemas.microsoft.com/office/drawing/2014/main" id="{D0CD4947-8855-4E12-A869-2DE9BD585F5B}"/>
              </a:ext>
            </a:extLst>
          </p:cNvPr>
          <p:cNvSpPr txBox="1">
            <a:spLocks/>
          </p:cNvSpPr>
          <p:nvPr/>
        </p:nvSpPr>
        <p:spPr>
          <a:xfrm>
            <a:off x="837262" y="671681"/>
            <a:ext cx="10989976" cy="775831"/>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C00000"/>
                </a:solidFill>
                <a:latin typeface="Arial Black"/>
                <a:cs typeface="Arial Black" panose="020B0604020202020204" pitchFamily="34" charset="0"/>
              </a:rPr>
              <a:t>EMI Conference 2020 Attendance</a:t>
            </a:r>
          </a:p>
        </p:txBody>
      </p:sp>
      <p:cxnSp>
        <p:nvCxnSpPr>
          <p:cNvPr id="10" name="Straight Connector 9">
            <a:extLst>
              <a:ext uri="{FF2B5EF4-FFF2-40B4-BE49-F238E27FC236}">
                <a16:creationId xmlns:a16="http://schemas.microsoft.com/office/drawing/2014/main" id="{3DB2A9CD-8B02-46DA-8F84-6F9CE0859261}"/>
              </a:ext>
            </a:extLst>
          </p:cNvPr>
          <p:cNvCxnSpPr>
            <a:cxnSpLocks/>
          </p:cNvCxnSpPr>
          <p:nvPr/>
        </p:nvCxnSpPr>
        <p:spPr>
          <a:xfrm>
            <a:off x="964462" y="541053"/>
            <a:ext cx="10142809"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67691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D614F829-C099-1A49-8AB9-CDBDB5FB9C25}"/>
              </a:ext>
            </a:extLst>
          </p:cNvPr>
          <p:cNvCxnSpPr>
            <a:cxnSpLocks/>
          </p:cNvCxnSpPr>
          <p:nvPr/>
        </p:nvCxnSpPr>
        <p:spPr>
          <a:xfrm>
            <a:off x="964462" y="541053"/>
            <a:ext cx="10142809"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Subtitle 1">
            <a:extLst>
              <a:ext uri="{FF2B5EF4-FFF2-40B4-BE49-F238E27FC236}">
                <a16:creationId xmlns:a16="http://schemas.microsoft.com/office/drawing/2014/main" id="{5A367F9E-150C-C540-9FEB-B8C276181A1C}"/>
              </a:ext>
            </a:extLst>
          </p:cNvPr>
          <p:cNvSpPr txBox="1">
            <a:spLocks/>
          </p:cNvSpPr>
          <p:nvPr/>
        </p:nvSpPr>
        <p:spPr>
          <a:xfrm>
            <a:off x="837260" y="1362007"/>
            <a:ext cx="10031367" cy="4206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pPr>
            <a:r>
              <a:rPr lang="en-US" sz="2000" dirty="0">
                <a:latin typeface="Arial" panose="020B0604020202020204" pitchFamily="34" charset="0"/>
                <a:ea typeface="Lato" panose="020F0502020204030203" pitchFamily="34" charset="0"/>
                <a:cs typeface="Arial" panose="020B0604020202020204" pitchFamily="34" charset="0"/>
              </a:rPr>
              <a:t>Live in Ithaca (?)</a:t>
            </a:r>
          </a:p>
          <a:p>
            <a:pPr>
              <a:spcBef>
                <a:spcPts val="1200"/>
              </a:spcBef>
            </a:pPr>
            <a:r>
              <a:rPr lang="en-US" sz="2000" dirty="0">
                <a:latin typeface="Arial" panose="020B0604020202020204" pitchFamily="34" charset="0"/>
                <a:cs typeface="Arial" panose="020B0604020202020204" pitchFamily="34" charset="0"/>
              </a:rPr>
              <a:t>Theme: Environmental, Social, and Corporate Governance (ESG)</a:t>
            </a:r>
          </a:p>
          <a:p>
            <a:pPr>
              <a:spcBef>
                <a:spcPts val="1200"/>
              </a:spcBef>
            </a:pPr>
            <a:r>
              <a:rPr lang="en-US" sz="2000" dirty="0">
                <a:latin typeface="Arial" panose="020B0604020202020204" pitchFamily="34" charset="0"/>
                <a:cs typeface="Arial" panose="020B0604020202020204" pitchFamily="34" charset="0"/>
              </a:rPr>
              <a:t>Chairs: Chris Magas, </a:t>
            </a:r>
            <a:r>
              <a:rPr lang="en-US" sz="2000" dirty="0" err="1">
                <a:latin typeface="Arial" panose="020B0604020202020204" pitchFamily="34" charset="0"/>
                <a:cs typeface="Arial" panose="020B0604020202020204" pitchFamily="34" charset="0"/>
              </a:rPr>
              <a:t>Daita</a:t>
            </a:r>
            <a:r>
              <a:rPr lang="en-US" sz="2000" dirty="0">
                <a:latin typeface="Arial" panose="020B0604020202020204" pitchFamily="34" charset="0"/>
                <a:cs typeface="Arial" panose="020B0604020202020204" pitchFamily="34" charset="0"/>
              </a:rPr>
              <a:t> Goswamy, Joy Xiao, David Roosevelt, </a:t>
            </a:r>
            <a:r>
              <a:rPr lang="en-US" sz="2000" dirty="0" err="1">
                <a:latin typeface="Arial" panose="020B0604020202020204" pitchFamily="34" charset="0"/>
                <a:cs typeface="Arial" panose="020B0604020202020204" pitchFamily="34" charset="0"/>
              </a:rPr>
              <a:t>Gleb</a:t>
            </a:r>
            <a:r>
              <a:rPr lang="en-US" sz="2000" dirty="0">
                <a:latin typeface="Arial" panose="020B0604020202020204" pitchFamily="34" charset="0"/>
                <a:cs typeface="Arial" panose="020B0604020202020204" pitchFamily="34" charset="0"/>
              </a:rPr>
              <a:t> Margolin</a:t>
            </a:r>
            <a:endParaRPr lang="en-US" sz="2000" dirty="0"/>
          </a:p>
        </p:txBody>
      </p:sp>
      <p:cxnSp>
        <p:nvCxnSpPr>
          <p:cNvPr id="11" name="Прямая соединительная линия 19">
            <a:extLst>
              <a:ext uri="{FF2B5EF4-FFF2-40B4-BE49-F238E27FC236}">
                <a16:creationId xmlns:a16="http://schemas.microsoft.com/office/drawing/2014/main" id="{225331EB-0093-9E46-AF66-E172BADF1E33}"/>
              </a:ext>
            </a:extLst>
          </p:cNvPr>
          <p:cNvCxnSpPr>
            <a:cxnSpLocks/>
          </p:cNvCxnSpPr>
          <p:nvPr/>
        </p:nvCxnSpPr>
        <p:spPr>
          <a:xfrm>
            <a:off x="1280743" y="5120487"/>
            <a:ext cx="202794" cy="0"/>
          </a:xfrm>
          <a:prstGeom prst="line">
            <a:avLst/>
          </a:prstGeom>
          <a:ln w="63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A816C9C8-A106-C442-A49C-64C2CF68BEC0}"/>
              </a:ext>
            </a:extLst>
          </p:cNvPr>
          <p:cNvGrpSpPr/>
          <p:nvPr/>
        </p:nvGrpSpPr>
        <p:grpSpPr>
          <a:xfrm>
            <a:off x="166364" y="2846871"/>
            <a:ext cx="2814533" cy="3525978"/>
            <a:chOff x="964462" y="2316922"/>
            <a:chExt cx="2773823" cy="3525977"/>
          </a:xfrm>
        </p:grpSpPr>
        <p:sp>
          <p:nvSpPr>
            <p:cNvPr id="8" name="Прямоугольник 3">
              <a:extLst>
                <a:ext uri="{FF2B5EF4-FFF2-40B4-BE49-F238E27FC236}">
                  <a16:creationId xmlns:a16="http://schemas.microsoft.com/office/drawing/2014/main" id="{A7D52232-C96A-AF4F-B565-3C21AAAC49AF}"/>
                </a:ext>
              </a:extLst>
            </p:cNvPr>
            <p:cNvSpPr/>
            <p:nvPr/>
          </p:nvSpPr>
          <p:spPr>
            <a:xfrm>
              <a:off x="964462" y="2422017"/>
              <a:ext cx="2773820" cy="34208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a:latin typeface="Georgia" panose="02040502050405020303" pitchFamily="18" charset="0"/>
              </a:endParaRPr>
            </a:p>
          </p:txBody>
        </p:sp>
        <p:sp>
          <p:nvSpPr>
            <p:cNvPr id="9" name="TextBox 8">
              <a:extLst>
                <a:ext uri="{FF2B5EF4-FFF2-40B4-BE49-F238E27FC236}">
                  <a16:creationId xmlns:a16="http://schemas.microsoft.com/office/drawing/2014/main" id="{EF83CC7D-0630-624D-A7B2-DACC0318AE0A}"/>
                </a:ext>
              </a:extLst>
            </p:cNvPr>
            <p:cNvSpPr txBox="1"/>
            <p:nvPr/>
          </p:nvSpPr>
          <p:spPr>
            <a:xfrm>
              <a:off x="1093502" y="2669112"/>
              <a:ext cx="2532702" cy="523220"/>
            </a:xfrm>
            <a:prstGeom prst="rect">
              <a:avLst/>
            </a:prstGeom>
            <a:noFill/>
          </p:spPr>
          <p:txBody>
            <a:bodyPr wrap="square" rtlCol="0">
              <a:spAutoFit/>
            </a:bodyPr>
            <a:lstStyle/>
            <a:p>
              <a:r>
                <a:rPr lang="en-US" sz="2800" b="1" dirty="0">
                  <a:solidFill>
                    <a:schemeClr val="tx1">
                      <a:lumMod val="75000"/>
                      <a:lumOff val="25000"/>
                    </a:schemeClr>
                  </a:solidFill>
                  <a:latin typeface="Arial Black" panose="020B0604020202020204" pitchFamily="34" charset="0"/>
                  <a:ea typeface="Roboto Black" panose="02000000000000000000" pitchFamily="2" charset="0"/>
                  <a:cs typeface="Arial Black" panose="020B0604020202020204" pitchFamily="34" charset="0"/>
                </a:rPr>
                <a:t>Speakers</a:t>
              </a:r>
            </a:p>
          </p:txBody>
        </p:sp>
        <p:sp>
          <p:nvSpPr>
            <p:cNvPr id="12" name="Прямоугольник 30">
              <a:extLst>
                <a:ext uri="{FF2B5EF4-FFF2-40B4-BE49-F238E27FC236}">
                  <a16:creationId xmlns:a16="http://schemas.microsoft.com/office/drawing/2014/main" id="{75A56DC9-D35C-FF48-8B89-4D651B8B6BF3}"/>
                </a:ext>
              </a:extLst>
            </p:cNvPr>
            <p:cNvSpPr/>
            <p:nvPr/>
          </p:nvSpPr>
          <p:spPr>
            <a:xfrm rot="16200000">
              <a:off x="2239087" y="1042297"/>
              <a:ext cx="224573" cy="277382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a:latin typeface="Georgia" panose="02040502050405020303" pitchFamily="18" charset="0"/>
              </a:endParaRPr>
            </a:p>
          </p:txBody>
        </p:sp>
        <p:sp>
          <p:nvSpPr>
            <p:cNvPr id="13" name="TextBox 12">
              <a:extLst>
                <a:ext uri="{FF2B5EF4-FFF2-40B4-BE49-F238E27FC236}">
                  <a16:creationId xmlns:a16="http://schemas.microsoft.com/office/drawing/2014/main" id="{234E8A93-616B-7642-B1CE-FD9ADFB9A7FD}"/>
                </a:ext>
              </a:extLst>
            </p:cNvPr>
            <p:cNvSpPr txBox="1"/>
            <p:nvPr/>
          </p:nvSpPr>
          <p:spPr>
            <a:xfrm>
              <a:off x="1093502" y="3884914"/>
              <a:ext cx="2429627" cy="1231106"/>
            </a:xfrm>
            <a:prstGeom prst="rect">
              <a:avLst/>
            </a:prstGeom>
            <a:noFill/>
          </p:spPr>
          <p:txBody>
            <a:bodyPr wrap="square" rtlCol="0">
              <a:spAutoFit/>
            </a:bodyPr>
            <a:lstStyle/>
            <a:p>
              <a:pPr marL="342900" lvl="0" indent="-342900">
                <a:spcBef>
                  <a:spcPts val="1200"/>
                </a:spcBef>
                <a:buFont typeface="Arial" panose="020B0604020202020204" pitchFamily="34" charset="0"/>
                <a:buChar char="•"/>
              </a:pPr>
              <a:r>
                <a:rPr lang="en-US" dirty="0"/>
                <a:t>Chris Magas</a:t>
              </a:r>
            </a:p>
            <a:p>
              <a:pPr marL="342900" lvl="0" indent="-342900">
                <a:spcBef>
                  <a:spcPts val="1200"/>
                </a:spcBef>
                <a:buFont typeface="Arial" panose="020B0604020202020204" pitchFamily="34" charset="0"/>
                <a:buChar char="•"/>
              </a:pPr>
              <a:r>
                <a:rPr lang="en-US" dirty="0" err="1"/>
                <a:t>Ramin</a:t>
              </a:r>
              <a:r>
                <a:rPr lang="en-US" dirty="0"/>
                <a:t> </a:t>
              </a:r>
              <a:r>
                <a:rPr lang="en-US" dirty="0" err="1"/>
                <a:t>Karbasi</a:t>
              </a:r>
              <a:endParaRPr lang="en-US" dirty="0"/>
            </a:p>
            <a:p>
              <a:pPr marL="342900" lvl="0" indent="-342900">
                <a:spcBef>
                  <a:spcPts val="1200"/>
                </a:spcBef>
                <a:buFont typeface="Arial" panose="020B0604020202020204" pitchFamily="34" charset="0"/>
                <a:buChar char="•"/>
              </a:pPr>
              <a:r>
                <a:rPr lang="en-US" dirty="0"/>
                <a:t>Anirudh Aggarwal</a:t>
              </a:r>
            </a:p>
          </p:txBody>
        </p:sp>
        <p:cxnSp>
          <p:nvCxnSpPr>
            <p:cNvPr id="3" name="Straight Connector 2">
              <a:extLst>
                <a:ext uri="{FF2B5EF4-FFF2-40B4-BE49-F238E27FC236}">
                  <a16:creationId xmlns:a16="http://schemas.microsoft.com/office/drawing/2014/main" id="{2BA4C643-67C8-7340-8D7C-C0115C04A441}"/>
                </a:ext>
              </a:extLst>
            </p:cNvPr>
            <p:cNvCxnSpPr/>
            <p:nvPr/>
          </p:nvCxnSpPr>
          <p:spPr>
            <a:xfrm>
              <a:off x="1196788" y="3754066"/>
              <a:ext cx="49754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4" name="Footer Placeholder 4">
            <a:extLst>
              <a:ext uri="{FF2B5EF4-FFF2-40B4-BE49-F238E27FC236}">
                <a16:creationId xmlns:a16="http://schemas.microsoft.com/office/drawing/2014/main" id="{ED0CE0C6-E2C0-FC4F-B3E1-28DBD13A49E0}"/>
              </a:ext>
            </a:extLst>
          </p:cNvPr>
          <p:cNvSpPr txBox="1">
            <a:spLocks/>
          </p:cNvSpPr>
          <p:nvPr/>
        </p:nvSpPr>
        <p:spPr>
          <a:xfrm>
            <a:off x="4038599" y="6362046"/>
            <a:ext cx="7788639" cy="365125"/>
          </a:xfrm>
          <a:prstGeom prst="rect">
            <a:avLst/>
          </a:prstGeom>
        </p:spPr>
        <p:txBody>
          <a:bodyP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lumMod val="65000"/>
                    <a:lumOff val="35000"/>
                  </a:schemeClr>
                </a:solidFill>
                <a:latin typeface="Arial" panose="020B0604020202020204" pitchFamily="34" charset="0"/>
                <a:cs typeface="Arial" panose="020B0604020202020204" pitchFamily="34" charset="0"/>
              </a:rPr>
              <a:t>Cornell SC Johnson College of Business    </a:t>
            </a:r>
            <a:fld id="{6BC6B64C-2C78-0546-8075-679D924F1D06}" type="slidenum">
              <a:rPr lang="en-US" smtClean="0">
                <a:solidFill>
                  <a:schemeClr val="tx1">
                    <a:lumMod val="65000"/>
                    <a:lumOff val="35000"/>
                  </a:schemeClr>
                </a:solidFill>
                <a:latin typeface="Arial" panose="020B0604020202020204" pitchFamily="34" charset="0"/>
                <a:cs typeface="Arial" panose="020B0604020202020204" pitchFamily="34" charset="0"/>
              </a:rPr>
              <a:pPr/>
              <a:t>17</a:t>
            </a:fld>
            <a:endParaRPr lang="en-US"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5" name="Title 2">
            <a:extLst>
              <a:ext uri="{FF2B5EF4-FFF2-40B4-BE49-F238E27FC236}">
                <a16:creationId xmlns:a16="http://schemas.microsoft.com/office/drawing/2014/main" id="{BCFC75C3-49A4-466F-A1CE-29063FF3AE94}"/>
              </a:ext>
            </a:extLst>
          </p:cNvPr>
          <p:cNvSpPr txBox="1">
            <a:spLocks/>
          </p:cNvSpPr>
          <p:nvPr/>
        </p:nvSpPr>
        <p:spPr>
          <a:xfrm>
            <a:off x="837261" y="671681"/>
            <a:ext cx="11260003" cy="122940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C00000"/>
                </a:solidFill>
                <a:latin typeface="Arial Black" panose="020B0604020202020204" pitchFamily="34" charset="0"/>
                <a:cs typeface="Arial Black" panose="020B0604020202020204" pitchFamily="34" charset="0"/>
              </a:rPr>
              <a:t>2021 EMI CONFERENCE</a:t>
            </a:r>
            <a:endParaRPr lang="en-US" sz="3600" b="1" dirty="0">
              <a:solidFill>
                <a:srgbClr val="C00000"/>
              </a:solidFill>
              <a:effectLst>
                <a:outerShdw blurRad="50800" dist="38100" dir="8100000" algn="tr" rotWithShape="0">
                  <a:prstClr val="black">
                    <a:alpha val="40000"/>
                  </a:prstClr>
                </a:outerShdw>
              </a:effectLst>
              <a:latin typeface="Arial Black" panose="020B0604020202020204" pitchFamily="34" charset="0"/>
              <a:cs typeface="Arial Black" panose="020B0604020202020204" pitchFamily="34" charset="0"/>
            </a:endParaRPr>
          </a:p>
        </p:txBody>
      </p:sp>
      <p:sp>
        <p:nvSpPr>
          <p:cNvPr id="26" name="Title 2">
            <a:extLst>
              <a:ext uri="{FF2B5EF4-FFF2-40B4-BE49-F238E27FC236}">
                <a16:creationId xmlns:a16="http://schemas.microsoft.com/office/drawing/2014/main" id="{3271DEAC-808D-45C4-BF7A-DB5C84A10700}"/>
              </a:ext>
            </a:extLst>
          </p:cNvPr>
          <p:cNvSpPr txBox="1">
            <a:spLocks/>
          </p:cNvSpPr>
          <p:nvPr/>
        </p:nvSpPr>
        <p:spPr>
          <a:xfrm>
            <a:off x="10014333" y="654132"/>
            <a:ext cx="1975519" cy="576742"/>
          </a:xfrm>
          <a:prstGeom prst="rect">
            <a:avLst/>
          </a:prstGeom>
          <a:ln w="25400">
            <a:solidFill>
              <a:schemeClr val="tx1"/>
            </a:solidFill>
          </a:ln>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2400" b="1" dirty="0">
                <a:solidFill>
                  <a:srgbClr val="C00000"/>
                </a:solidFill>
                <a:effectLst>
                  <a:outerShdw blurRad="50800" dist="38100" dir="8100000" algn="tr" rotWithShape="0">
                    <a:prstClr val="black">
                      <a:alpha val="40000"/>
                    </a:prstClr>
                  </a:outerShdw>
                </a:effectLst>
                <a:latin typeface="Arial Black" panose="020B0604020202020204" pitchFamily="34" charset="0"/>
                <a:cs typeface="Arial Black" panose="020B0604020202020204" pitchFamily="34" charset="0"/>
              </a:rPr>
              <a:t>NOV 5</a:t>
            </a:r>
            <a:r>
              <a:rPr lang="en-US" sz="2400" b="1" baseline="30000" dirty="0">
                <a:solidFill>
                  <a:srgbClr val="C00000"/>
                </a:solidFill>
                <a:effectLst>
                  <a:outerShdw blurRad="50800" dist="38100" dir="8100000" algn="tr" rotWithShape="0">
                    <a:prstClr val="black">
                      <a:alpha val="40000"/>
                    </a:prstClr>
                  </a:outerShdw>
                </a:effectLst>
                <a:latin typeface="Arial Black" panose="020B0604020202020204" pitchFamily="34" charset="0"/>
                <a:cs typeface="Arial Black" panose="020B0604020202020204" pitchFamily="34" charset="0"/>
              </a:rPr>
              <a:t>TH</a:t>
            </a:r>
          </a:p>
        </p:txBody>
      </p:sp>
      <p:cxnSp>
        <p:nvCxnSpPr>
          <p:cNvPr id="28" name="Прямая соединительная линия 19">
            <a:extLst>
              <a:ext uri="{FF2B5EF4-FFF2-40B4-BE49-F238E27FC236}">
                <a16:creationId xmlns:a16="http://schemas.microsoft.com/office/drawing/2014/main" id="{CAF78EDE-4CA2-4A1E-A9E4-61AE213B805B}"/>
              </a:ext>
            </a:extLst>
          </p:cNvPr>
          <p:cNvCxnSpPr>
            <a:cxnSpLocks/>
          </p:cNvCxnSpPr>
          <p:nvPr/>
        </p:nvCxnSpPr>
        <p:spPr>
          <a:xfrm>
            <a:off x="4292195" y="5120487"/>
            <a:ext cx="202794" cy="0"/>
          </a:xfrm>
          <a:prstGeom prst="line">
            <a:avLst/>
          </a:prstGeom>
          <a:ln w="63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90BB2361-2EDC-4B96-8BF9-8A260B25EF52}"/>
              </a:ext>
            </a:extLst>
          </p:cNvPr>
          <p:cNvGrpSpPr/>
          <p:nvPr/>
        </p:nvGrpSpPr>
        <p:grpSpPr>
          <a:xfrm>
            <a:off x="3177816" y="2846871"/>
            <a:ext cx="2814533" cy="3525978"/>
            <a:chOff x="964462" y="2316922"/>
            <a:chExt cx="2773823" cy="3525977"/>
          </a:xfrm>
        </p:grpSpPr>
        <p:sp>
          <p:nvSpPr>
            <p:cNvPr id="33" name="Прямоугольник 3">
              <a:extLst>
                <a:ext uri="{FF2B5EF4-FFF2-40B4-BE49-F238E27FC236}">
                  <a16:creationId xmlns:a16="http://schemas.microsoft.com/office/drawing/2014/main" id="{9424BD7C-0D0E-431B-B6C5-56A8CC75C559}"/>
                </a:ext>
              </a:extLst>
            </p:cNvPr>
            <p:cNvSpPr/>
            <p:nvPr/>
          </p:nvSpPr>
          <p:spPr>
            <a:xfrm>
              <a:off x="964462" y="2422017"/>
              <a:ext cx="2773820" cy="34208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a:latin typeface="Georgia" panose="02040502050405020303" pitchFamily="18" charset="0"/>
              </a:endParaRPr>
            </a:p>
          </p:txBody>
        </p:sp>
        <p:sp>
          <p:nvSpPr>
            <p:cNvPr id="34" name="TextBox 33">
              <a:extLst>
                <a:ext uri="{FF2B5EF4-FFF2-40B4-BE49-F238E27FC236}">
                  <a16:creationId xmlns:a16="http://schemas.microsoft.com/office/drawing/2014/main" id="{1E9A5606-B081-436E-8941-060C99B11105}"/>
                </a:ext>
              </a:extLst>
            </p:cNvPr>
            <p:cNvSpPr txBox="1"/>
            <p:nvPr/>
          </p:nvSpPr>
          <p:spPr>
            <a:xfrm>
              <a:off x="1093502" y="2669112"/>
              <a:ext cx="2532702" cy="523220"/>
            </a:xfrm>
            <a:prstGeom prst="rect">
              <a:avLst/>
            </a:prstGeom>
            <a:noFill/>
          </p:spPr>
          <p:txBody>
            <a:bodyPr wrap="square" rtlCol="0">
              <a:spAutoFit/>
            </a:bodyPr>
            <a:lstStyle/>
            <a:p>
              <a:r>
                <a:rPr lang="en-US" sz="2800" b="1" dirty="0">
                  <a:solidFill>
                    <a:schemeClr val="tx1">
                      <a:lumMod val="75000"/>
                      <a:lumOff val="25000"/>
                    </a:schemeClr>
                  </a:solidFill>
                  <a:latin typeface="Arial Black" panose="020B0604020202020204" pitchFamily="34" charset="0"/>
                  <a:ea typeface="Roboto Black" panose="02000000000000000000" pitchFamily="2" charset="0"/>
                  <a:cs typeface="Arial Black" panose="020B0604020202020204" pitchFamily="34" charset="0"/>
                </a:rPr>
                <a:t>Funding</a:t>
              </a:r>
            </a:p>
          </p:txBody>
        </p:sp>
        <p:sp>
          <p:nvSpPr>
            <p:cNvPr id="35" name="Прямоугольник 30">
              <a:extLst>
                <a:ext uri="{FF2B5EF4-FFF2-40B4-BE49-F238E27FC236}">
                  <a16:creationId xmlns:a16="http://schemas.microsoft.com/office/drawing/2014/main" id="{6C4F1969-A263-4735-B012-A81DB83720CF}"/>
                </a:ext>
              </a:extLst>
            </p:cNvPr>
            <p:cNvSpPr/>
            <p:nvPr/>
          </p:nvSpPr>
          <p:spPr>
            <a:xfrm rot="16200000">
              <a:off x="2239087" y="1042297"/>
              <a:ext cx="224573" cy="277382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a:latin typeface="Georgia" panose="02040502050405020303" pitchFamily="18" charset="0"/>
              </a:endParaRPr>
            </a:p>
          </p:txBody>
        </p:sp>
        <p:sp>
          <p:nvSpPr>
            <p:cNvPr id="36" name="TextBox 35">
              <a:extLst>
                <a:ext uri="{FF2B5EF4-FFF2-40B4-BE49-F238E27FC236}">
                  <a16:creationId xmlns:a16="http://schemas.microsoft.com/office/drawing/2014/main" id="{C99241BC-F976-476D-B62D-E18E1B49F4B4}"/>
                </a:ext>
              </a:extLst>
            </p:cNvPr>
            <p:cNvSpPr txBox="1"/>
            <p:nvPr/>
          </p:nvSpPr>
          <p:spPr>
            <a:xfrm>
              <a:off x="1093502" y="3884914"/>
              <a:ext cx="2429627" cy="369332"/>
            </a:xfrm>
            <a:prstGeom prst="rect">
              <a:avLst/>
            </a:prstGeom>
            <a:noFill/>
          </p:spPr>
          <p:txBody>
            <a:bodyPr wrap="square" rtlCol="0">
              <a:spAutoFit/>
            </a:bodyPr>
            <a:lstStyle/>
            <a:p>
              <a:pPr marL="342900" lvl="0" indent="-342900">
                <a:spcBef>
                  <a:spcPts val="1200"/>
                </a:spcBef>
                <a:buFont typeface="Arial" panose="020B0604020202020204" pitchFamily="34" charset="0"/>
                <a:buChar char="•"/>
              </a:pPr>
              <a:endParaRPr lang="en-US" dirty="0">
                <a:highlight>
                  <a:srgbClr val="FFFF00"/>
                </a:highlight>
              </a:endParaRPr>
            </a:p>
          </p:txBody>
        </p:sp>
        <p:cxnSp>
          <p:nvCxnSpPr>
            <p:cNvPr id="37" name="Straight Connector 36">
              <a:extLst>
                <a:ext uri="{FF2B5EF4-FFF2-40B4-BE49-F238E27FC236}">
                  <a16:creationId xmlns:a16="http://schemas.microsoft.com/office/drawing/2014/main" id="{CB357EC3-A022-4E19-9723-7EA93934FEE5}"/>
                </a:ext>
              </a:extLst>
            </p:cNvPr>
            <p:cNvCxnSpPr/>
            <p:nvPr/>
          </p:nvCxnSpPr>
          <p:spPr>
            <a:xfrm>
              <a:off x="1196788" y="3754066"/>
              <a:ext cx="49754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38" name="Прямая соединительная линия 19">
            <a:extLst>
              <a:ext uri="{FF2B5EF4-FFF2-40B4-BE49-F238E27FC236}">
                <a16:creationId xmlns:a16="http://schemas.microsoft.com/office/drawing/2014/main" id="{428C37BF-C5DE-4CAF-B309-81DC8CBE8C86}"/>
              </a:ext>
            </a:extLst>
          </p:cNvPr>
          <p:cNvCxnSpPr>
            <a:cxnSpLocks/>
          </p:cNvCxnSpPr>
          <p:nvPr/>
        </p:nvCxnSpPr>
        <p:spPr>
          <a:xfrm>
            <a:off x="7314032" y="5120487"/>
            <a:ext cx="202794" cy="0"/>
          </a:xfrm>
          <a:prstGeom prst="line">
            <a:avLst/>
          </a:prstGeom>
          <a:ln w="63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8AE0ACB7-3F53-4109-B327-B12A4AE424C5}"/>
              </a:ext>
            </a:extLst>
          </p:cNvPr>
          <p:cNvGrpSpPr/>
          <p:nvPr/>
        </p:nvGrpSpPr>
        <p:grpSpPr>
          <a:xfrm>
            <a:off x="6199653" y="2846871"/>
            <a:ext cx="2814533" cy="3525978"/>
            <a:chOff x="964462" y="2316922"/>
            <a:chExt cx="2773823" cy="3525977"/>
          </a:xfrm>
        </p:grpSpPr>
        <p:sp>
          <p:nvSpPr>
            <p:cNvPr id="40" name="Прямоугольник 3">
              <a:extLst>
                <a:ext uri="{FF2B5EF4-FFF2-40B4-BE49-F238E27FC236}">
                  <a16:creationId xmlns:a16="http://schemas.microsoft.com/office/drawing/2014/main" id="{F7A5E8BC-7713-4239-81C1-74AE9896DFD7}"/>
                </a:ext>
              </a:extLst>
            </p:cNvPr>
            <p:cNvSpPr/>
            <p:nvPr/>
          </p:nvSpPr>
          <p:spPr>
            <a:xfrm>
              <a:off x="964462" y="2422017"/>
              <a:ext cx="2773820" cy="34208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a:latin typeface="Georgia" panose="02040502050405020303" pitchFamily="18" charset="0"/>
              </a:endParaRPr>
            </a:p>
          </p:txBody>
        </p:sp>
        <p:sp>
          <p:nvSpPr>
            <p:cNvPr id="41" name="TextBox 40">
              <a:extLst>
                <a:ext uri="{FF2B5EF4-FFF2-40B4-BE49-F238E27FC236}">
                  <a16:creationId xmlns:a16="http://schemas.microsoft.com/office/drawing/2014/main" id="{CDF597E6-0788-44BD-87BF-8A2472C14DF7}"/>
                </a:ext>
              </a:extLst>
            </p:cNvPr>
            <p:cNvSpPr txBox="1"/>
            <p:nvPr/>
          </p:nvSpPr>
          <p:spPr>
            <a:xfrm>
              <a:off x="1093502" y="2669112"/>
              <a:ext cx="2532702" cy="954107"/>
            </a:xfrm>
            <a:prstGeom prst="rect">
              <a:avLst/>
            </a:prstGeom>
            <a:noFill/>
          </p:spPr>
          <p:txBody>
            <a:bodyPr wrap="square" rtlCol="0">
              <a:spAutoFit/>
            </a:bodyPr>
            <a:lstStyle/>
            <a:p>
              <a:r>
                <a:rPr lang="en-US" sz="2800" b="1" dirty="0">
                  <a:solidFill>
                    <a:schemeClr val="tx1">
                      <a:lumMod val="75000"/>
                      <a:lumOff val="25000"/>
                    </a:schemeClr>
                  </a:solidFill>
                  <a:latin typeface="Arial Black" panose="020B0604020202020204" pitchFamily="34" charset="0"/>
                  <a:ea typeface="Roboto Black" panose="02000000000000000000" pitchFamily="2" charset="0"/>
                  <a:cs typeface="Arial Black" panose="020B0604020202020204" pitchFamily="34" charset="0"/>
                </a:rPr>
                <a:t>5</a:t>
              </a:r>
              <a:r>
                <a:rPr lang="en-US" sz="2800" b="1" baseline="30000" dirty="0">
                  <a:solidFill>
                    <a:schemeClr val="tx1">
                      <a:lumMod val="75000"/>
                      <a:lumOff val="25000"/>
                    </a:schemeClr>
                  </a:solidFill>
                  <a:latin typeface="Arial Black" panose="020B0604020202020204" pitchFamily="34" charset="0"/>
                  <a:ea typeface="Roboto Black" panose="02000000000000000000" pitchFamily="2" charset="0"/>
                  <a:cs typeface="Arial Black" panose="020B0604020202020204" pitchFamily="34" charset="0"/>
                </a:rPr>
                <a:t>th</a:t>
              </a:r>
              <a:r>
                <a:rPr lang="en-US" sz="2800" b="1" dirty="0">
                  <a:solidFill>
                    <a:schemeClr val="tx1">
                      <a:lumMod val="75000"/>
                      <a:lumOff val="25000"/>
                    </a:schemeClr>
                  </a:solidFill>
                  <a:latin typeface="Arial Black" panose="020B0604020202020204" pitchFamily="34" charset="0"/>
                  <a:ea typeface="Roboto Black" panose="02000000000000000000" pitchFamily="2" charset="0"/>
                  <a:cs typeface="Arial Black" panose="020B0604020202020204" pitchFamily="34" charset="0"/>
                </a:rPr>
                <a:t> Case Competition</a:t>
              </a:r>
            </a:p>
          </p:txBody>
        </p:sp>
        <p:sp>
          <p:nvSpPr>
            <p:cNvPr id="42" name="Прямоугольник 30">
              <a:extLst>
                <a:ext uri="{FF2B5EF4-FFF2-40B4-BE49-F238E27FC236}">
                  <a16:creationId xmlns:a16="http://schemas.microsoft.com/office/drawing/2014/main" id="{286B54E9-8114-445D-A43D-E650B16F5C77}"/>
                </a:ext>
              </a:extLst>
            </p:cNvPr>
            <p:cNvSpPr/>
            <p:nvPr/>
          </p:nvSpPr>
          <p:spPr>
            <a:xfrm rot="16200000">
              <a:off x="2239087" y="1042297"/>
              <a:ext cx="224573" cy="277382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a:latin typeface="Georgia" panose="02040502050405020303" pitchFamily="18" charset="0"/>
              </a:endParaRPr>
            </a:p>
          </p:txBody>
        </p:sp>
        <p:sp>
          <p:nvSpPr>
            <p:cNvPr id="43" name="TextBox 42">
              <a:extLst>
                <a:ext uri="{FF2B5EF4-FFF2-40B4-BE49-F238E27FC236}">
                  <a16:creationId xmlns:a16="http://schemas.microsoft.com/office/drawing/2014/main" id="{AE9A2EDF-5569-485E-A388-7EEEBE13D662}"/>
                </a:ext>
              </a:extLst>
            </p:cNvPr>
            <p:cNvSpPr txBox="1"/>
            <p:nvPr/>
          </p:nvSpPr>
          <p:spPr>
            <a:xfrm>
              <a:off x="1093502" y="3884914"/>
              <a:ext cx="2429627" cy="1354217"/>
            </a:xfrm>
            <a:prstGeom prst="rect">
              <a:avLst/>
            </a:prstGeom>
            <a:noFill/>
          </p:spPr>
          <p:txBody>
            <a:bodyPr wrap="square" rtlCol="0">
              <a:spAutoFit/>
            </a:bodyPr>
            <a:lstStyle/>
            <a:p>
              <a:pPr marL="342900" lvl="0" indent="-342900">
                <a:spcBef>
                  <a:spcPts val="1200"/>
                </a:spcBef>
                <a:buFont typeface="Arial" panose="020B0604020202020204" pitchFamily="34" charset="0"/>
                <a:buChar char="•"/>
              </a:pPr>
              <a:r>
                <a:rPr lang="en-US" dirty="0"/>
                <a:t>Amanda Ward</a:t>
              </a:r>
            </a:p>
            <a:p>
              <a:pPr marL="342900" lvl="0" indent="-342900">
                <a:spcBef>
                  <a:spcPts val="1200"/>
                </a:spcBef>
                <a:buFont typeface="Arial" panose="020B0604020202020204" pitchFamily="34" charset="0"/>
                <a:buChar char="•"/>
              </a:pPr>
              <a:r>
                <a:rPr lang="en-US" dirty="0"/>
                <a:t>Develop Case: African company going global</a:t>
              </a:r>
            </a:p>
          </p:txBody>
        </p:sp>
        <p:cxnSp>
          <p:nvCxnSpPr>
            <p:cNvPr id="44" name="Straight Connector 43">
              <a:extLst>
                <a:ext uri="{FF2B5EF4-FFF2-40B4-BE49-F238E27FC236}">
                  <a16:creationId xmlns:a16="http://schemas.microsoft.com/office/drawing/2014/main" id="{EDF9DA2C-63C2-4DF2-83B2-BF90F25EE86B}"/>
                </a:ext>
              </a:extLst>
            </p:cNvPr>
            <p:cNvCxnSpPr/>
            <p:nvPr/>
          </p:nvCxnSpPr>
          <p:spPr>
            <a:xfrm>
              <a:off x="1196788" y="3754066"/>
              <a:ext cx="49754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45" name="Прямая соединительная линия 19">
            <a:extLst>
              <a:ext uri="{FF2B5EF4-FFF2-40B4-BE49-F238E27FC236}">
                <a16:creationId xmlns:a16="http://schemas.microsoft.com/office/drawing/2014/main" id="{F9998854-4716-47E3-AEB7-2E0149467293}"/>
              </a:ext>
            </a:extLst>
          </p:cNvPr>
          <p:cNvCxnSpPr>
            <a:cxnSpLocks/>
          </p:cNvCxnSpPr>
          <p:nvPr/>
        </p:nvCxnSpPr>
        <p:spPr>
          <a:xfrm>
            <a:off x="10325482" y="5120487"/>
            <a:ext cx="202794" cy="0"/>
          </a:xfrm>
          <a:prstGeom prst="line">
            <a:avLst/>
          </a:prstGeom>
          <a:ln w="63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8EAE09AA-7BB5-42FF-A021-9AEE6B3B499D}"/>
              </a:ext>
            </a:extLst>
          </p:cNvPr>
          <p:cNvGrpSpPr/>
          <p:nvPr/>
        </p:nvGrpSpPr>
        <p:grpSpPr>
          <a:xfrm>
            <a:off x="9211103" y="2846871"/>
            <a:ext cx="2814533" cy="3525978"/>
            <a:chOff x="964462" y="2316922"/>
            <a:chExt cx="2773823" cy="3525977"/>
          </a:xfrm>
        </p:grpSpPr>
        <p:sp>
          <p:nvSpPr>
            <p:cNvPr id="47" name="Прямоугольник 3">
              <a:extLst>
                <a:ext uri="{FF2B5EF4-FFF2-40B4-BE49-F238E27FC236}">
                  <a16:creationId xmlns:a16="http://schemas.microsoft.com/office/drawing/2014/main" id="{53BF6100-5E67-4F9D-9F60-165E2CFA9E67}"/>
                </a:ext>
              </a:extLst>
            </p:cNvPr>
            <p:cNvSpPr/>
            <p:nvPr/>
          </p:nvSpPr>
          <p:spPr>
            <a:xfrm>
              <a:off x="964462" y="2422017"/>
              <a:ext cx="2773820" cy="34208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a:latin typeface="Georgia" panose="02040502050405020303" pitchFamily="18" charset="0"/>
              </a:endParaRPr>
            </a:p>
          </p:txBody>
        </p:sp>
        <p:sp>
          <p:nvSpPr>
            <p:cNvPr id="48" name="TextBox 47">
              <a:extLst>
                <a:ext uri="{FF2B5EF4-FFF2-40B4-BE49-F238E27FC236}">
                  <a16:creationId xmlns:a16="http://schemas.microsoft.com/office/drawing/2014/main" id="{B1280753-C471-4981-A0EA-61DF63703087}"/>
                </a:ext>
              </a:extLst>
            </p:cNvPr>
            <p:cNvSpPr txBox="1"/>
            <p:nvPr/>
          </p:nvSpPr>
          <p:spPr>
            <a:xfrm>
              <a:off x="1093502" y="2669112"/>
              <a:ext cx="2532702" cy="954107"/>
            </a:xfrm>
            <a:prstGeom prst="rect">
              <a:avLst/>
            </a:prstGeom>
            <a:noFill/>
          </p:spPr>
          <p:txBody>
            <a:bodyPr wrap="square" rtlCol="0">
              <a:spAutoFit/>
            </a:bodyPr>
            <a:lstStyle/>
            <a:p>
              <a:r>
                <a:rPr lang="en-US" sz="2800" b="1" dirty="0">
                  <a:solidFill>
                    <a:schemeClr val="tx1">
                      <a:lumMod val="75000"/>
                      <a:lumOff val="25000"/>
                    </a:schemeClr>
                  </a:solidFill>
                  <a:latin typeface="Arial Black" panose="020B0604020202020204" pitchFamily="34" charset="0"/>
                  <a:ea typeface="Roboto Black" panose="02000000000000000000" pitchFamily="2" charset="0"/>
                  <a:cs typeface="Arial Black" panose="020B0604020202020204" pitchFamily="34" charset="0"/>
                </a:rPr>
                <a:t>2</a:t>
              </a:r>
              <a:r>
                <a:rPr lang="en-US" sz="2800" b="1" baseline="30000" dirty="0">
                  <a:solidFill>
                    <a:schemeClr val="tx1">
                      <a:lumMod val="75000"/>
                      <a:lumOff val="25000"/>
                    </a:schemeClr>
                  </a:solidFill>
                  <a:latin typeface="Arial Black" panose="020B0604020202020204" pitchFamily="34" charset="0"/>
                  <a:ea typeface="Roboto Black" panose="02000000000000000000" pitchFamily="2" charset="0"/>
                  <a:cs typeface="Arial Black" panose="020B0604020202020204" pitchFamily="34" charset="0"/>
                </a:rPr>
                <a:t>nd</a:t>
              </a:r>
              <a:r>
                <a:rPr lang="en-US" sz="2800" b="1" dirty="0">
                  <a:solidFill>
                    <a:schemeClr val="tx1">
                      <a:lumMod val="75000"/>
                      <a:lumOff val="25000"/>
                    </a:schemeClr>
                  </a:solidFill>
                  <a:latin typeface="Arial Black" panose="020B0604020202020204" pitchFamily="34" charset="0"/>
                  <a:ea typeface="Roboto Black" panose="02000000000000000000" pitchFamily="2" charset="0"/>
                  <a:cs typeface="Arial Black" panose="020B0604020202020204" pitchFamily="34" charset="0"/>
                </a:rPr>
                <a:t> Pitch Competition</a:t>
              </a:r>
            </a:p>
          </p:txBody>
        </p:sp>
        <p:sp>
          <p:nvSpPr>
            <p:cNvPr id="49" name="Прямоугольник 30">
              <a:extLst>
                <a:ext uri="{FF2B5EF4-FFF2-40B4-BE49-F238E27FC236}">
                  <a16:creationId xmlns:a16="http://schemas.microsoft.com/office/drawing/2014/main" id="{4DCD94B7-B46C-4454-87A8-A9DCDCF8CCA7}"/>
                </a:ext>
              </a:extLst>
            </p:cNvPr>
            <p:cNvSpPr/>
            <p:nvPr/>
          </p:nvSpPr>
          <p:spPr>
            <a:xfrm rot="16200000">
              <a:off x="2239087" y="1042297"/>
              <a:ext cx="224573" cy="277382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a:latin typeface="Georgia" panose="02040502050405020303" pitchFamily="18" charset="0"/>
              </a:endParaRPr>
            </a:p>
          </p:txBody>
        </p:sp>
        <p:sp>
          <p:nvSpPr>
            <p:cNvPr id="50" name="TextBox 49">
              <a:extLst>
                <a:ext uri="{FF2B5EF4-FFF2-40B4-BE49-F238E27FC236}">
                  <a16:creationId xmlns:a16="http://schemas.microsoft.com/office/drawing/2014/main" id="{A19FCEF5-40D8-450C-BF3F-B402D7D21400}"/>
                </a:ext>
              </a:extLst>
            </p:cNvPr>
            <p:cNvSpPr txBox="1"/>
            <p:nvPr/>
          </p:nvSpPr>
          <p:spPr>
            <a:xfrm>
              <a:off x="1093502" y="3884914"/>
              <a:ext cx="2429627" cy="800219"/>
            </a:xfrm>
            <a:prstGeom prst="rect">
              <a:avLst/>
            </a:prstGeom>
            <a:noFill/>
          </p:spPr>
          <p:txBody>
            <a:bodyPr wrap="square" rtlCol="0">
              <a:spAutoFit/>
            </a:bodyPr>
            <a:lstStyle/>
            <a:p>
              <a:pPr marL="342900" lvl="0" indent="-342900">
                <a:spcBef>
                  <a:spcPts val="1200"/>
                </a:spcBef>
                <a:buFont typeface="Arial" panose="020B0604020202020204" pitchFamily="34" charset="0"/>
                <a:buChar char="•"/>
              </a:pPr>
              <a:r>
                <a:rPr lang="en-US" dirty="0"/>
                <a:t>Rebecca Greenway</a:t>
              </a:r>
            </a:p>
            <a:p>
              <a:pPr marL="342900" lvl="0" indent="-342900">
                <a:spcBef>
                  <a:spcPts val="1200"/>
                </a:spcBef>
                <a:buFont typeface="Arial" panose="020B0604020202020204" pitchFamily="34" charset="0"/>
                <a:buChar char="•"/>
              </a:pPr>
              <a:r>
                <a:rPr lang="en-US" dirty="0" err="1"/>
                <a:t>Daita</a:t>
              </a:r>
              <a:r>
                <a:rPr lang="en-US" dirty="0"/>
                <a:t> Goswamy</a:t>
              </a:r>
            </a:p>
          </p:txBody>
        </p:sp>
        <p:cxnSp>
          <p:nvCxnSpPr>
            <p:cNvPr id="51" name="Straight Connector 50">
              <a:extLst>
                <a:ext uri="{FF2B5EF4-FFF2-40B4-BE49-F238E27FC236}">
                  <a16:creationId xmlns:a16="http://schemas.microsoft.com/office/drawing/2014/main" id="{D23CF96D-E0D8-4BD1-A62D-A1B91573D23B}"/>
                </a:ext>
              </a:extLst>
            </p:cNvPr>
            <p:cNvCxnSpPr/>
            <p:nvPr/>
          </p:nvCxnSpPr>
          <p:spPr>
            <a:xfrm>
              <a:off x="1196788" y="3754066"/>
              <a:ext cx="49754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40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left)">
                                      <p:cBhvr>
                                        <p:cTn id="10" dur="500"/>
                                        <p:tgtEl>
                                          <p:spTgt spid="28"/>
                                        </p:tgtEl>
                                      </p:cBhvr>
                                    </p:animEffect>
                                  </p:childTnLst>
                                </p:cTn>
                              </p:par>
                              <p:par>
                                <p:cTn id="11" presetID="22" presetClass="entr" presetSubtype="8"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wipe(left)">
                                      <p:cBhvr>
                                        <p:cTn id="13" dur="500"/>
                                        <p:tgtEl>
                                          <p:spTgt spid="38"/>
                                        </p:tgtEl>
                                      </p:cBhvr>
                                    </p:animEffect>
                                  </p:childTnLst>
                                </p:cTn>
                              </p:par>
                              <p:par>
                                <p:cTn id="14" presetID="22" presetClass="entr" presetSubtype="8" fill="hold"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3707CB0-8492-2D4F-ABE4-92B9F98554DC}"/>
              </a:ext>
            </a:extLst>
          </p:cNvPr>
          <p:cNvPicPr>
            <a:picLocks noChangeAspect="1"/>
          </p:cNvPicPr>
          <p:nvPr/>
        </p:nvPicPr>
        <p:blipFill rotWithShape="1">
          <a:blip r:embed="rId3" cstate="screen">
            <a:alphaModFix amt="25000"/>
            <a:extLst>
              <a:ext uri="{28A0092B-C50C-407E-A947-70E740481C1C}">
                <a14:useLocalDpi xmlns:a14="http://schemas.microsoft.com/office/drawing/2010/main"/>
              </a:ext>
            </a:extLst>
          </a:blip>
          <a:srcRect r="-121"/>
          <a:stretch/>
        </p:blipFill>
        <p:spPr>
          <a:xfrm>
            <a:off x="0" y="0"/>
            <a:ext cx="12221494" cy="6858001"/>
          </a:xfrm>
          <a:prstGeom prst="rect">
            <a:avLst/>
          </a:prstGeom>
        </p:spPr>
      </p:pic>
      <p:sp>
        <p:nvSpPr>
          <p:cNvPr id="4" name="Title 2">
            <a:extLst>
              <a:ext uri="{FF2B5EF4-FFF2-40B4-BE49-F238E27FC236}">
                <a16:creationId xmlns:a16="http://schemas.microsoft.com/office/drawing/2014/main" id="{809A4F6E-3189-1B48-9B71-44DCC7DBE572}"/>
              </a:ext>
            </a:extLst>
          </p:cNvPr>
          <p:cNvSpPr txBox="1">
            <a:spLocks/>
          </p:cNvSpPr>
          <p:nvPr/>
        </p:nvSpPr>
        <p:spPr>
          <a:xfrm>
            <a:off x="402013" y="5654406"/>
            <a:ext cx="9144000" cy="122940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Arial Black" panose="020B0604020202020204" pitchFamily="34" charset="0"/>
                <a:cs typeface="Arial Black" panose="020B0604020202020204" pitchFamily="34" charset="0"/>
              </a:rPr>
              <a:t>PROGRAM CHAIRS</a:t>
            </a:r>
            <a:endParaRPr lang="en-US" sz="5400" b="1" dirty="0">
              <a:effectLst>
                <a:outerShdw blurRad="50800" dist="38100" dir="8100000" algn="tr" rotWithShape="0">
                  <a:prstClr val="black">
                    <a:alpha val="40000"/>
                  </a:prstClr>
                </a:outerShdw>
              </a:effectLst>
              <a:latin typeface="Arial Black" panose="020B0604020202020204" pitchFamily="34" charset="0"/>
              <a:cs typeface="Arial Black" panose="020B0604020202020204" pitchFamily="34" charset="0"/>
            </a:endParaRPr>
          </a:p>
        </p:txBody>
      </p:sp>
      <p:cxnSp>
        <p:nvCxnSpPr>
          <p:cNvPr id="5" name="Straight Connector 4">
            <a:extLst>
              <a:ext uri="{FF2B5EF4-FFF2-40B4-BE49-F238E27FC236}">
                <a16:creationId xmlns:a16="http://schemas.microsoft.com/office/drawing/2014/main" id="{F06808E9-368D-624F-BB31-836C72FB64AC}"/>
              </a:ext>
            </a:extLst>
          </p:cNvPr>
          <p:cNvCxnSpPr>
            <a:cxnSpLocks/>
          </p:cNvCxnSpPr>
          <p:nvPr/>
        </p:nvCxnSpPr>
        <p:spPr>
          <a:xfrm>
            <a:off x="529213" y="5523778"/>
            <a:ext cx="5710813"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E9E88C-67E0-C545-8CC7-B93F96FFA992}"/>
              </a:ext>
            </a:extLst>
          </p:cNvPr>
          <p:cNvSpPr txBox="1">
            <a:spLocks/>
          </p:cNvSpPr>
          <p:nvPr/>
        </p:nvSpPr>
        <p:spPr>
          <a:xfrm>
            <a:off x="4038599" y="6356350"/>
            <a:ext cx="7788639" cy="365125"/>
          </a:xfrm>
          <a:prstGeom prst="rect">
            <a:avLst/>
          </a:prstGeom>
        </p:spPr>
        <p:txBody>
          <a:bodyP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solidFill>
                <a:latin typeface="Arial" panose="020B0604020202020204" pitchFamily="34" charset="0"/>
                <a:cs typeface="Arial" panose="020B0604020202020204" pitchFamily="34" charset="0"/>
              </a:rPr>
              <a:t>Cornell SC Johnson College of Business    </a:t>
            </a:r>
            <a:fld id="{6BC6B64C-2C78-0546-8075-679D924F1D06}" type="slidenum">
              <a:rPr lang="en-US" smtClean="0">
                <a:solidFill>
                  <a:schemeClr val="tx1"/>
                </a:solidFill>
                <a:latin typeface="Arial" panose="020B0604020202020204" pitchFamily="34" charset="0"/>
                <a:cs typeface="Arial" panose="020B0604020202020204" pitchFamily="34" charset="0"/>
              </a:rPr>
              <a:pPr/>
              <a:t>18</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48575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D614F829-C099-1A49-8AB9-CDBDB5FB9C25}"/>
              </a:ext>
            </a:extLst>
          </p:cNvPr>
          <p:cNvCxnSpPr>
            <a:cxnSpLocks/>
          </p:cNvCxnSpPr>
          <p:nvPr/>
        </p:nvCxnSpPr>
        <p:spPr>
          <a:xfrm>
            <a:off x="964462" y="541053"/>
            <a:ext cx="10142809"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24" name="Footer Placeholder 4">
            <a:extLst>
              <a:ext uri="{FF2B5EF4-FFF2-40B4-BE49-F238E27FC236}">
                <a16:creationId xmlns:a16="http://schemas.microsoft.com/office/drawing/2014/main" id="{ED0CE0C6-E2C0-FC4F-B3E1-28DBD13A49E0}"/>
              </a:ext>
            </a:extLst>
          </p:cNvPr>
          <p:cNvSpPr txBox="1">
            <a:spLocks/>
          </p:cNvSpPr>
          <p:nvPr/>
        </p:nvSpPr>
        <p:spPr>
          <a:xfrm>
            <a:off x="4038599" y="6362046"/>
            <a:ext cx="7788639" cy="365125"/>
          </a:xfrm>
          <a:prstGeom prst="rect">
            <a:avLst/>
          </a:prstGeom>
        </p:spPr>
        <p:txBody>
          <a:bodyP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lumMod val="65000"/>
                    <a:lumOff val="35000"/>
                  </a:schemeClr>
                </a:solidFill>
                <a:latin typeface="Arial" panose="020B0604020202020204" pitchFamily="34" charset="0"/>
                <a:cs typeface="Arial" panose="020B0604020202020204" pitchFamily="34" charset="0"/>
              </a:rPr>
              <a:t>Cornell SC Johnson College of Business    </a:t>
            </a:r>
            <a:fld id="{6BC6B64C-2C78-0546-8075-679D924F1D06}" type="slidenum">
              <a:rPr lang="en-US" smtClean="0">
                <a:solidFill>
                  <a:schemeClr val="tx1">
                    <a:lumMod val="65000"/>
                    <a:lumOff val="35000"/>
                  </a:schemeClr>
                </a:solidFill>
                <a:latin typeface="Arial" panose="020B0604020202020204" pitchFamily="34" charset="0"/>
                <a:cs typeface="Arial" panose="020B0604020202020204" pitchFamily="34" charset="0"/>
              </a:rPr>
              <a:pPr/>
              <a:t>19</a:t>
            </a:fld>
            <a:endParaRPr lang="en-US"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5" name="Title 2">
            <a:extLst>
              <a:ext uri="{FF2B5EF4-FFF2-40B4-BE49-F238E27FC236}">
                <a16:creationId xmlns:a16="http://schemas.microsoft.com/office/drawing/2014/main" id="{BCFC75C3-49A4-466F-A1CE-29063FF3AE94}"/>
              </a:ext>
            </a:extLst>
          </p:cNvPr>
          <p:cNvSpPr txBox="1">
            <a:spLocks/>
          </p:cNvSpPr>
          <p:nvPr/>
        </p:nvSpPr>
        <p:spPr>
          <a:xfrm>
            <a:off x="837261" y="671681"/>
            <a:ext cx="11260003" cy="122940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C00000"/>
                </a:solidFill>
                <a:latin typeface="Arial Black" panose="020B0604020202020204" pitchFamily="34" charset="0"/>
                <a:cs typeface="Arial Black" panose="020B0604020202020204" pitchFamily="34" charset="0"/>
              </a:rPr>
              <a:t>EMI Fellows Chairs 2021-2022</a:t>
            </a:r>
            <a:endParaRPr lang="en-US" sz="3600" b="1" dirty="0">
              <a:solidFill>
                <a:srgbClr val="C00000"/>
              </a:solidFill>
              <a:effectLst>
                <a:outerShdw blurRad="50800" dist="38100" dir="8100000" algn="tr" rotWithShape="0">
                  <a:prstClr val="black">
                    <a:alpha val="40000"/>
                  </a:prstClr>
                </a:outerShdw>
              </a:effectLst>
              <a:latin typeface="Arial Black" panose="020B0604020202020204" pitchFamily="34" charset="0"/>
              <a:cs typeface="Arial Black" panose="020B0604020202020204" pitchFamily="34" charset="0"/>
            </a:endParaRPr>
          </a:p>
        </p:txBody>
      </p:sp>
      <p:sp>
        <p:nvSpPr>
          <p:cNvPr id="20" name="Content Placeholder 2">
            <a:extLst>
              <a:ext uri="{FF2B5EF4-FFF2-40B4-BE49-F238E27FC236}">
                <a16:creationId xmlns:a16="http://schemas.microsoft.com/office/drawing/2014/main" id="{03AD84B1-83D3-4531-A375-2C0C57B4F6B3}"/>
              </a:ext>
            </a:extLst>
          </p:cNvPr>
          <p:cNvSpPr txBox="1">
            <a:spLocks/>
          </p:cNvSpPr>
          <p:nvPr/>
        </p:nvSpPr>
        <p:spPr>
          <a:xfrm>
            <a:off x="606707" y="1286385"/>
            <a:ext cx="11353800" cy="5230162"/>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400" b="1" dirty="0"/>
              <a:t>2-year MBA 2021 </a:t>
            </a:r>
            <a:r>
              <a:rPr lang="fr-FR" sz="2400" dirty="0"/>
              <a:t>Maria </a:t>
            </a:r>
            <a:r>
              <a:rPr lang="fr-FR" sz="2400" dirty="0" err="1"/>
              <a:t>Peña</a:t>
            </a:r>
            <a:endParaRPr lang="fr-FR" sz="2400" dirty="0"/>
          </a:p>
          <a:p>
            <a:r>
              <a:rPr lang="fr-FR" sz="2400" b="1" dirty="0"/>
              <a:t>2-year MBA 2022 </a:t>
            </a:r>
            <a:r>
              <a:rPr lang="fr-FR" sz="2400" dirty="0" err="1"/>
              <a:t>Daita</a:t>
            </a:r>
            <a:r>
              <a:rPr lang="fr-FR" sz="2400" dirty="0"/>
              <a:t> </a:t>
            </a:r>
            <a:r>
              <a:rPr lang="fr-FR" sz="2400" dirty="0" err="1"/>
              <a:t>Goswamy</a:t>
            </a:r>
            <a:r>
              <a:rPr lang="fr-FR" sz="2400" dirty="0"/>
              <a:t>, Mariana Flores, Jaco D Aiken-Phillips</a:t>
            </a:r>
          </a:p>
          <a:p>
            <a:r>
              <a:rPr lang="fr-FR" sz="2400" b="1" dirty="0"/>
              <a:t>AMBA</a:t>
            </a:r>
            <a:r>
              <a:rPr lang="fr-FR" sz="2400" dirty="0"/>
              <a:t> Amanda Ward, </a:t>
            </a:r>
            <a:r>
              <a:rPr lang="fr-FR" sz="2400" dirty="0" err="1"/>
              <a:t>Kutlwano</a:t>
            </a:r>
            <a:r>
              <a:rPr lang="fr-FR" sz="2400" dirty="0"/>
              <a:t> </a:t>
            </a:r>
            <a:r>
              <a:rPr lang="fr-FR" sz="2400" dirty="0" err="1"/>
              <a:t>Mzwinila</a:t>
            </a:r>
            <a:r>
              <a:rPr lang="fr-FR" sz="2400" dirty="0"/>
              <a:t>, </a:t>
            </a:r>
            <a:r>
              <a:rPr lang="fr-FR" sz="2400" dirty="0" err="1"/>
              <a:t>Omkar</a:t>
            </a:r>
            <a:r>
              <a:rPr lang="fr-FR" sz="2400" dirty="0"/>
              <a:t> </a:t>
            </a:r>
            <a:r>
              <a:rPr lang="fr-FR" sz="2400" dirty="0" err="1"/>
              <a:t>Parab</a:t>
            </a:r>
            <a:r>
              <a:rPr lang="fr-FR" sz="2400" dirty="0"/>
              <a:t>, </a:t>
            </a:r>
            <a:r>
              <a:rPr lang="fr-FR" sz="2400" dirty="0" err="1"/>
              <a:t>Kavitha</a:t>
            </a:r>
            <a:r>
              <a:rPr lang="fr-FR" sz="2400" dirty="0"/>
              <a:t> </a:t>
            </a:r>
            <a:r>
              <a:rPr lang="fr-FR" sz="2400" dirty="0" err="1"/>
              <a:t>Ramaswamy</a:t>
            </a:r>
            <a:r>
              <a:rPr lang="fr-FR" sz="2400" dirty="0"/>
              <a:t>, Arif </a:t>
            </a:r>
            <a:r>
              <a:rPr lang="fr-FR" sz="2400" dirty="0" err="1"/>
              <a:t>Yardimci</a:t>
            </a:r>
            <a:r>
              <a:rPr lang="fr-FR" sz="2400" dirty="0"/>
              <a:t>, Max (</a:t>
            </a:r>
            <a:r>
              <a:rPr lang="fr-FR" sz="2400" dirty="0" err="1"/>
              <a:t>Hao-Tun</a:t>
            </a:r>
            <a:r>
              <a:rPr lang="fr-FR" sz="2400" dirty="0"/>
              <a:t>) Kao, Austin </a:t>
            </a:r>
            <a:r>
              <a:rPr lang="fr-FR" sz="2400" dirty="0" err="1"/>
              <a:t>Issac</a:t>
            </a:r>
            <a:endParaRPr lang="fr-FR" sz="2400" dirty="0"/>
          </a:p>
          <a:p>
            <a:r>
              <a:rPr lang="fr-FR" sz="2400" b="1" dirty="0"/>
              <a:t>Cornell Tech </a:t>
            </a:r>
            <a:r>
              <a:rPr lang="fr-FR" sz="2400" dirty="0" err="1"/>
              <a:t>Harkiran</a:t>
            </a:r>
            <a:r>
              <a:rPr lang="fr-FR" sz="2400" dirty="0"/>
              <a:t> </a:t>
            </a:r>
            <a:r>
              <a:rPr lang="fr-FR" sz="2400" dirty="0" err="1"/>
              <a:t>Sodhi</a:t>
            </a:r>
            <a:r>
              <a:rPr lang="fr-FR" sz="2400" dirty="0"/>
              <a:t>, </a:t>
            </a:r>
            <a:r>
              <a:rPr lang="fr-FR" sz="2400" dirty="0" err="1"/>
              <a:t>Eme</a:t>
            </a:r>
            <a:r>
              <a:rPr lang="fr-FR" sz="2400" dirty="0"/>
              <a:t> </a:t>
            </a:r>
            <a:r>
              <a:rPr lang="fr-FR" sz="2400" dirty="0" err="1"/>
              <a:t>Bassey</a:t>
            </a:r>
            <a:r>
              <a:rPr lang="fr-FR" sz="2400" dirty="0"/>
              <a:t>, </a:t>
            </a:r>
            <a:r>
              <a:rPr lang="fr-FR" sz="2400" dirty="0" err="1"/>
              <a:t>Hajer</a:t>
            </a:r>
            <a:r>
              <a:rPr lang="fr-FR" sz="2400" dirty="0"/>
              <a:t> </a:t>
            </a:r>
            <a:r>
              <a:rPr lang="fr-FR" sz="2400" dirty="0" err="1"/>
              <a:t>Tamimi</a:t>
            </a:r>
            <a:r>
              <a:rPr lang="fr-FR" sz="2400" dirty="0"/>
              <a:t>, </a:t>
            </a:r>
            <a:r>
              <a:rPr lang="fr-FR" sz="2400" dirty="0" err="1"/>
              <a:t>Tole</a:t>
            </a:r>
            <a:r>
              <a:rPr lang="fr-FR" sz="2400" dirty="0"/>
              <a:t> David </a:t>
            </a:r>
            <a:r>
              <a:rPr lang="fr-FR" sz="2400" dirty="0" err="1"/>
              <a:t>Mwawuganga</a:t>
            </a:r>
            <a:r>
              <a:rPr lang="fr-FR" sz="2400" dirty="0"/>
              <a:t>, AV Taylor, Zuhayr </a:t>
            </a:r>
            <a:r>
              <a:rPr lang="fr-FR" sz="2400" dirty="0" err="1"/>
              <a:t>Reaz</a:t>
            </a:r>
            <a:endParaRPr lang="fr-FR" sz="2400" dirty="0"/>
          </a:p>
          <a:p>
            <a:r>
              <a:rPr lang="fr-FR" sz="2400" b="1" dirty="0" err="1"/>
              <a:t>eMBA</a:t>
            </a:r>
            <a:r>
              <a:rPr lang="fr-FR" sz="2400" b="1" dirty="0"/>
              <a:t> 2021 </a:t>
            </a:r>
            <a:r>
              <a:rPr lang="fr-FR" sz="2400" dirty="0" err="1"/>
              <a:t>Maiko</a:t>
            </a:r>
            <a:r>
              <a:rPr lang="fr-FR" sz="2400" dirty="0"/>
              <a:t> </a:t>
            </a:r>
            <a:r>
              <a:rPr lang="fr-FR" sz="2400" dirty="0" err="1"/>
              <a:t>Minami</a:t>
            </a:r>
            <a:r>
              <a:rPr lang="fr-FR" sz="2400" dirty="0"/>
              <a:t>, Sophia van </a:t>
            </a:r>
            <a:r>
              <a:rPr lang="fr-FR" sz="2400" dirty="0" err="1"/>
              <a:t>Doren</a:t>
            </a:r>
            <a:endParaRPr lang="fr-FR" sz="2400" dirty="0"/>
          </a:p>
          <a:p>
            <a:r>
              <a:rPr lang="fr-FR" sz="2400" b="1" dirty="0" err="1"/>
              <a:t>eMBA</a:t>
            </a:r>
            <a:r>
              <a:rPr lang="fr-FR" sz="2400" b="1" dirty="0"/>
              <a:t> 2022 </a:t>
            </a:r>
            <a:r>
              <a:rPr lang="fr-FR" sz="2400" dirty="0"/>
              <a:t>Daniel Johnson, Rachel </a:t>
            </a:r>
            <a:r>
              <a:rPr lang="fr-FR" sz="2400" dirty="0" err="1"/>
              <a:t>Bassignani</a:t>
            </a:r>
            <a:endParaRPr lang="fr-FR" sz="2400" dirty="0"/>
          </a:p>
          <a:p>
            <a:r>
              <a:rPr lang="fr-FR" sz="2400" b="1" dirty="0"/>
              <a:t>Ms/</a:t>
            </a:r>
            <a:r>
              <a:rPr lang="fr-FR" sz="2400" b="1" dirty="0" err="1"/>
              <a:t>Health</a:t>
            </a:r>
            <a:r>
              <a:rPr lang="fr-FR" sz="2400" b="1" dirty="0"/>
              <a:t> 2021 </a:t>
            </a:r>
            <a:r>
              <a:rPr lang="fr-FR" sz="2400" dirty="0"/>
              <a:t>Pearl Philips</a:t>
            </a:r>
          </a:p>
          <a:p>
            <a:r>
              <a:rPr lang="fr-FR" sz="2400" b="1" dirty="0"/>
              <a:t>Ms/</a:t>
            </a:r>
            <a:r>
              <a:rPr lang="fr-FR" sz="2400" b="1" dirty="0" err="1"/>
              <a:t>Health</a:t>
            </a:r>
            <a:r>
              <a:rPr lang="fr-FR" sz="2400" b="1" dirty="0"/>
              <a:t> 2022 </a:t>
            </a:r>
            <a:r>
              <a:rPr lang="fr-FR" sz="2400" dirty="0" err="1"/>
              <a:t>Vidya</a:t>
            </a:r>
            <a:r>
              <a:rPr lang="fr-FR" sz="2400" dirty="0"/>
              <a:t> </a:t>
            </a:r>
            <a:r>
              <a:rPr lang="fr-FR" sz="2400" dirty="0" err="1"/>
              <a:t>Rajagopalan</a:t>
            </a:r>
            <a:r>
              <a:rPr lang="fr-FR" sz="2400" dirty="0"/>
              <a:t>, </a:t>
            </a:r>
            <a:r>
              <a:rPr lang="fr-FR" sz="2400" dirty="0" err="1"/>
              <a:t>Madalina</a:t>
            </a:r>
            <a:r>
              <a:rPr lang="fr-FR" sz="2400" dirty="0"/>
              <a:t>, </a:t>
            </a:r>
            <a:r>
              <a:rPr lang="fr-FR" sz="2400" dirty="0" err="1"/>
              <a:t>Sucala</a:t>
            </a:r>
            <a:r>
              <a:rPr lang="fr-FR" sz="2400" dirty="0"/>
              <a:t>, Mary Zhang, </a:t>
            </a:r>
            <a:r>
              <a:rPr lang="fr-FR" sz="2400" dirty="0" err="1"/>
              <a:t>Evan</a:t>
            </a:r>
            <a:r>
              <a:rPr lang="fr-FR" sz="2400" dirty="0"/>
              <a:t> </a:t>
            </a:r>
            <a:r>
              <a:rPr lang="fr-FR" sz="2400" dirty="0" err="1"/>
              <a:t>Shreiber</a:t>
            </a:r>
            <a:endParaRPr lang="fr-FR" sz="2400" dirty="0"/>
          </a:p>
          <a:p>
            <a:r>
              <a:rPr lang="fr-FR" sz="2400" b="1" dirty="0"/>
              <a:t>Cornell </a:t>
            </a:r>
            <a:r>
              <a:rPr lang="fr-FR" sz="2400" b="1" dirty="0" err="1"/>
              <a:t>Americas</a:t>
            </a:r>
            <a:r>
              <a:rPr lang="fr-FR" sz="2400" b="1" dirty="0"/>
              <a:t> 2021 </a:t>
            </a:r>
            <a:r>
              <a:rPr lang="fr-FR" sz="2400" dirty="0"/>
              <a:t>Nikita </a:t>
            </a:r>
            <a:r>
              <a:rPr lang="fr-FR" sz="2400" dirty="0" err="1"/>
              <a:t>Sarkar</a:t>
            </a:r>
            <a:r>
              <a:rPr lang="fr-FR" sz="2400" dirty="0"/>
              <a:t>, </a:t>
            </a:r>
            <a:r>
              <a:rPr lang="fr-FR" sz="2400" dirty="0" err="1"/>
              <a:t>Efua</a:t>
            </a:r>
            <a:r>
              <a:rPr lang="fr-FR" sz="2400" dirty="0"/>
              <a:t> E. </a:t>
            </a:r>
            <a:r>
              <a:rPr lang="fr-FR" sz="2400" dirty="0" err="1"/>
              <a:t>Ihenjen</a:t>
            </a:r>
            <a:r>
              <a:rPr lang="fr-FR" sz="2400" dirty="0"/>
              <a:t>, </a:t>
            </a:r>
            <a:r>
              <a:rPr lang="fr-FR" sz="2400" dirty="0" err="1"/>
              <a:t>Aliyya</a:t>
            </a:r>
            <a:r>
              <a:rPr lang="fr-FR" sz="2400" dirty="0"/>
              <a:t> Shelley </a:t>
            </a:r>
            <a:r>
              <a:rPr lang="fr-FR" sz="2400" dirty="0" err="1"/>
              <a:t>Mattos</a:t>
            </a:r>
            <a:r>
              <a:rPr lang="fr-FR" sz="2400" dirty="0"/>
              <a:t>,</a:t>
            </a:r>
          </a:p>
          <a:p>
            <a:r>
              <a:rPr lang="fr-FR" sz="2400" b="1" dirty="0"/>
              <a:t>Cornell </a:t>
            </a:r>
            <a:r>
              <a:rPr lang="fr-FR" sz="2400" b="1" dirty="0" err="1"/>
              <a:t>Americas</a:t>
            </a:r>
            <a:r>
              <a:rPr lang="fr-FR" sz="2400" b="1" dirty="0"/>
              <a:t> 2022</a:t>
            </a:r>
            <a:r>
              <a:rPr lang="fr-FR" sz="2400" dirty="0"/>
              <a:t> David Roosevelt, </a:t>
            </a:r>
            <a:r>
              <a:rPr lang="fr-FR" sz="2400" dirty="0" err="1"/>
              <a:t>Efua</a:t>
            </a:r>
            <a:r>
              <a:rPr lang="fr-FR" sz="2400" dirty="0"/>
              <a:t> E </a:t>
            </a:r>
            <a:r>
              <a:rPr lang="fr-FR" sz="2400" dirty="0" err="1"/>
              <a:t>Ihenjen</a:t>
            </a:r>
            <a:r>
              <a:rPr lang="fr-FR" sz="2400" dirty="0"/>
              <a:t>, </a:t>
            </a:r>
            <a:r>
              <a:rPr lang="fr-FR" sz="2400" dirty="0" err="1"/>
              <a:t>Onyinye</a:t>
            </a:r>
            <a:r>
              <a:rPr lang="fr-FR" sz="2400" dirty="0"/>
              <a:t> </a:t>
            </a:r>
            <a:r>
              <a:rPr lang="fr-FR" sz="2400" dirty="0" err="1"/>
              <a:t>Akujuo</a:t>
            </a:r>
            <a:endParaRPr lang="fr-FR" sz="2400" dirty="0"/>
          </a:p>
          <a:p>
            <a:r>
              <a:rPr lang="fr-FR" sz="2400" b="1" dirty="0"/>
              <a:t>CIPA</a:t>
            </a:r>
            <a:r>
              <a:rPr lang="fr-FR" sz="2400" dirty="0"/>
              <a:t> </a:t>
            </a:r>
            <a:r>
              <a:rPr lang="fr-FR" sz="2400" dirty="0" err="1"/>
              <a:t>Cosmas</a:t>
            </a:r>
            <a:r>
              <a:rPr lang="fr-FR" sz="2400" dirty="0"/>
              <a:t> </a:t>
            </a:r>
            <a:r>
              <a:rPr lang="fr-FR" sz="2400" dirty="0" err="1"/>
              <a:t>Emeziem</a:t>
            </a:r>
            <a:endParaRPr lang="fr-FR" sz="2400" dirty="0"/>
          </a:p>
          <a:p>
            <a:endParaRPr lang="fr-FR" sz="2400" dirty="0"/>
          </a:p>
        </p:txBody>
      </p:sp>
    </p:spTree>
    <p:extLst>
      <p:ext uri="{BB962C8B-B14F-4D97-AF65-F5344CB8AC3E}">
        <p14:creationId xmlns:p14="http://schemas.microsoft.com/office/powerpoint/2010/main" val="3369432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DD3B77EC-CD83-C64E-9D9E-2E614AF04E0F}"/>
              </a:ext>
            </a:extLst>
          </p:cNvPr>
          <p:cNvSpPr txBox="1">
            <a:spLocks/>
          </p:cNvSpPr>
          <p:nvPr/>
        </p:nvSpPr>
        <p:spPr>
          <a:xfrm>
            <a:off x="837262" y="671681"/>
            <a:ext cx="10989976" cy="77583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C00000"/>
                </a:solidFill>
                <a:latin typeface="Arial Black" panose="020B0604020202020204" pitchFamily="34" charset="0"/>
                <a:cs typeface="Arial Black" panose="020B0604020202020204" pitchFamily="34" charset="0"/>
              </a:rPr>
              <a:t>EMI MISSION: EDUCATION, OUTREACH, KNOWLEDGE</a:t>
            </a:r>
          </a:p>
          <a:p>
            <a:endParaRPr lang="en-US" sz="3600" b="1" dirty="0">
              <a:solidFill>
                <a:srgbClr val="C00000"/>
              </a:solidFill>
              <a:effectLst>
                <a:outerShdw blurRad="50800" dist="38100" dir="8100000" algn="tr" rotWithShape="0">
                  <a:prstClr val="black">
                    <a:alpha val="40000"/>
                  </a:prstClr>
                </a:outerShdw>
              </a:effectLst>
              <a:latin typeface="Arial Black" panose="020B0604020202020204" pitchFamily="34" charset="0"/>
              <a:cs typeface="Arial Black" panose="020B0604020202020204" pitchFamily="34" charset="0"/>
            </a:endParaRPr>
          </a:p>
        </p:txBody>
      </p:sp>
      <p:cxnSp>
        <p:nvCxnSpPr>
          <p:cNvPr id="5" name="Straight Connector 4">
            <a:extLst>
              <a:ext uri="{FF2B5EF4-FFF2-40B4-BE49-F238E27FC236}">
                <a16:creationId xmlns:a16="http://schemas.microsoft.com/office/drawing/2014/main" id="{D614F829-C099-1A49-8AB9-CDBDB5FB9C25}"/>
              </a:ext>
            </a:extLst>
          </p:cNvPr>
          <p:cNvCxnSpPr>
            <a:cxnSpLocks/>
          </p:cNvCxnSpPr>
          <p:nvPr/>
        </p:nvCxnSpPr>
        <p:spPr>
          <a:xfrm>
            <a:off x="964462" y="541053"/>
            <a:ext cx="10142809"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9">
            <a:extLst>
              <a:ext uri="{FF2B5EF4-FFF2-40B4-BE49-F238E27FC236}">
                <a16:creationId xmlns:a16="http://schemas.microsoft.com/office/drawing/2014/main" id="{225331EB-0093-9E46-AF66-E172BADF1E33}"/>
              </a:ext>
            </a:extLst>
          </p:cNvPr>
          <p:cNvCxnSpPr>
            <a:cxnSpLocks/>
          </p:cNvCxnSpPr>
          <p:nvPr/>
        </p:nvCxnSpPr>
        <p:spPr>
          <a:xfrm>
            <a:off x="1596615" y="4933957"/>
            <a:ext cx="219847" cy="0"/>
          </a:xfrm>
          <a:prstGeom prst="line">
            <a:avLst/>
          </a:prstGeom>
          <a:ln w="63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A816C9C8-A106-C442-A49C-64C2CF68BEC0}"/>
              </a:ext>
            </a:extLst>
          </p:cNvPr>
          <p:cNvGrpSpPr/>
          <p:nvPr/>
        </p:nvGrpSpPr>
        <p:grpSpPr>
          <a:xfrm>
            <a:off x="355036" y="1863023"/>
            <a:ext cx="3544238" cy="4498689"/>
            <a:chOff x="964463" y="2316923"/>
            <a:chExt cx="2794670" cy="4498689"/>
          </a:xfrm>
        </p:grpSpPr>
        <p:sp>
          <p:nvSpPr>
            <p:cNvPr id="8" name="Прямоугольник 3">
              <a:extLst>
                <a:ext uri="{FF2B5EF4-FFF2-40B4-BE49-F238E27FC236}">
                  <a16:creationId xmlns:a16="http://schemas.microsoft.com/office/drawing/2014/main" id="{A7D52232-C96A-AF4F-B565-3C21AAAC49AF}"/>
                </a:ext>
              </a:extLst>
            </p:cNvPr>
            <p:cNvSpPr/>
            <p:nvPr/>
          </p:nvSpPr>
          <p:spPr>
            <a:xfrm>
              <a:off x="964463" y="2422018"/>
              <a:ext cx="2773820" cy="43935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a:latin typeface="Georgia" panose="02040502050405020303" pitchFamily="18" charset="0"/>
              </a:endParaRPr>
            </a:p>
          </p:txBody>
        </p:sp>
        <p:sp>
          <p:nvSpPr>
            <p:cNvPr id="9" name="TextBox 8">
              <a:extLst>
                <a:ext uri="{FF2B5EF4-FFF2-40B4-BE49-F238E27FC236}">
                  <a16:creationId xmlns:a16="http://schemas.microsoft.com/office/drawing/2014/main" id="{EF83CC7D-0630-624D-A7B2-DACC0318AE0A}"/>
                </a:ext>
              </a:extLst>
            </p:cNvPr>
            <p:cNvSpPr txBox="1"/>
            <p:nvPr/>
          </p:nvSpPr>
          <p:spPr>
            <a:xfrm>
              <a:off x="1093503" y="2669113"/>
              <a:ext cx="2190523" cy="523220"/>
            </a:xfrm>
            <a:prstGeom prst="rect">
              <a:avLst/>
            </a:prstGeom>
            <a:noFill/>
          </p:spPr>
          <p:txBody>
            <a:bodyPr wrap="square" rtlCol="0">
              <a:spAutoFit/>
            </a:bodyPr>
            <a:lstStyle/>
            <a:p>
              <a:r>
                <a:rPr lang="en-US" sz="2800" b="1" dirty="0">
                  <a:solidFill>
                    <a:schemeClr val="tx1">
                      <a:lumMod val="75000"/>
                      <a:lumOff val="25000"/>
                    </a:schemeClr>
                  </a:solidFill>
                  <a:latin typeface="Arial Black" panose="020B0604020202020204" pitchFamily="34" charset="0"/>
                  <a:ea typeface="Roboto Black" panose="02000000000000000000" pitchFamily="2" charset="0"/>
                  <a:cs typeface="Arial Black" panose="020B0604020202020204" pitchFamily="34" charset="0"/>
                </a:rPr>
                <a:t>Education</a:t>
              </a:r>
            </a:p>
          </p:txBody>
        </p:sp>
        <p:sp>
          <p:nvSpPr>
            <p:cNvPr id="12" name="Прямоугольник 30">
              <a:extLst>
                <a:ext uri="{FF2B5EF4-FFF2-40B4-BE49-F238E27FC236}">
                  <a16:creationId xmlns:a16="http://schemas.microsoft.com/office/drawing/2014/main" id="{75A56DC9-D35C-FF48-8B89-4D651B8B6BF3}"/>
                </a:ext>
              </a:extLst>
            </p:cNvPr>
            <p:cNvSpPr/>
            <p:nvPr/>
          </p:nvSpPr>
          <p:spPr>
            <a:xfrm rot="16200000">
              <a:off x="2239088" y="1042298"/>
              <a:ext cx="224573" cy="277382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a:latin typeface="Georgia" panose="02040502050405020303" pitchFamily="18" charset="0"/>
              </a:endParaRPr>
            </a:p>
          </p:txBody>
        </p:sp>
        <p:sp>
          <p:nvSpPr>
            <p:cNvPr id="13" name="TextBox 12">
              <a:extLst>
                <a:ext uri="{FF2B5EF4-FFF2-40B4-BE49-F238E27FC236}">
                  <a16:creationId xmlns:a16="http://schemas.microsoft.com/office/drawing/2014/main" id="{234E8A93-616B-7642-B1CE-FD9ADFB9A7FD}"/>
                </a:ext>
              </a:extLst>
            </p:cNvPr>
            <p:cNvSpPr txBox="1"/>
            <p:nvPr/>
          </p:nvSpPr>
          <p:spPr>
            <a:xfrm>
              <a:off x="985310" y="3290439"/>
              <a:ext cx="2773823" cy="2805896"/>
            </a:xfrm>
            <a:prstGeom prst="rect">
              <a:avLst/>
            </a:prstGeom>
            <a:noFill/>
          </p:spPr>
          <p:txBody>
            <a:bodyPr wrap="square" rtlCol="0">
              <a:spAutoFit/>
            </a:bodyPr>
            <a:lstStyle/>
            <a:p>
              <a:pPr lvl="0" algn="ctr">
                <a:spcBef>
                  <a:spcPts val="1200"/>
                </a:spcBef>
              </a:pPr>
              <a:r>
                <a:rPr lang="en-US" sz="2400" dirty="0">
                  <a:solidFill>
                    <a:srgbClr val="C00000"/>
                  </a:solidFill>
                </a:rPr>
                <a:t>EMI Fellows: 2nd Year Concentration/Intensive</a:t>
              </a:r>
            </a:p>
            <a:p>
              <a:pPr marL="182880" lvl="0" indent="-182880">
                <a:spcBef>
                  <a:spcPts val="500"/>
                </a:spcBef>
                <a:buFont typeface="Arial" panose="020B0604020202020204" pitchFamily="34" charset="0"/>
                <a:buChar char="•"/>
              </a:pPr>
              <a:r>
                <a:rPr lang="en-US" sz="2400" dirty="0"/>
                <a:t>10% of the class follow a ‘concentration’ on Emerging Markets</a:t>
              </a:r>
            </a:p>
            <a:p>
              <a:pPr marL="182880" lvl="0" indent="-182880">
                <a:spcBef>
                  <a:spcPts val="500"/>
                </a:spcBef>
                <a:buFont typeface="Arial" panose="020B0604020202020204" pitchFamily="34" charset="0"/>
                <a:buChar char="•"/>
              </a:pPr>
              <a:r>
                <a:rPr lang="en-US" sz="2400" dirty="0"/>
                <a:t>Cornell Tech and </a:t>
              </a:r>
              <a:r>
                <a:rPr lang="en-US" sz="2400" dirty="0" err="1"/>
                <a:t>eMBA</a:t>
              </a:r>
              <a:r>
                <a:rPr lang="en-US" sz="2400" dirty="0"/>
                <a:t> students have joined</a:t>
              </a:r>
            </a:p>
          </p:txBody>
        </p:sp>
        <p:cxnSp>
          <p:nvCxnSpPr>
            <p:cNvPr id="3" name="Straight Connector 2">
              <a:extLst>
                <a:ext uri="{FF2B5EF4-FFF2-40B4-BE49-F238E27FC236}">
                  <a16:creationId xmlns:a16="http://schemas.microsoft.com/office/drawing/2014/main" id="{2BA4C643-67C8-7340-8D7C-C0115C04A441}"/>
                </a:ext>
              </a:extLst>
            </p:cNvPr>
            <p:cNvCxnSpPr/>
            <p:nvPr/>
          </p:nvCxnSpPr>
          <p:spPr>
            <a:xfrm>
              <a:off x="1196788" y="3133433"/>
              <a:ext cx="49754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561912AC-5A39-5A40-B80B-72540B034276}"/>
              </a:ext>
            </a:extLst>
          </p:cNvPr>
          <p:cNvGrpSpPr/>
          <p:nvPr/>
        </p:nvGrpSpPr>
        <p:grpSpPr>
          <a:xfrm>
            <a:off x="4061523" y="1871261"/>
            <a:ext cx="4072300" cy="4490786"/>
            <a:chOff x="3970608" y="2316923"/>
            <a:chExt cx="2881679" cy="4855911"/>
          </a:xfrm>
        </p:grpSpPr>
        <p:sp>
          <p:nvSpPr>
            <p:cNvPr id="14" name="Прямоугольник 3">
              <a:extLst>
                <a:ext uri="{FF2B5EF4-FFF2-40B4-BE49-F238E27FC236}">
                  <a16:creationId xmlns:a16="http://schemas.microsoft.com/office/drawing/2014/main" id="{1AD073E8-EAE1-D94C-A2F5-88CDE1689E86}"/>
                </a:ext>
              </a:extLst>
            </p:cNvPr>
            <p:cNvSpPr/>
            <p:nvPr/>
          </p:nvSpPr>
          <p:spPr>
            <a:xfrm>
              <a:off x="3970608" y="2422018"/>
              <a:ext cx="2773820" cy="47508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a:latin typeface="Georgia" panose="02040502050405020303" pitchFamily="18" charset="0"/>
              </a:endParaRPr>
            </a:p>
          </p:txBody>
        </p:sp>
        <p:sp>
          <p:nvSpPr>
            <p:cNvPr id="15" name="TextBox 14">
              <a:extLst>
                <a:ext uri="{FF2B5EF4-FFF2-40B4-BE49-F238E27FC236}">
                  <a16:creationId xmlns:a16="http://schemas.microsoft.com/office/drawing/2014/main" id="{8A765097-5210-DC4F-ACED-70035085263E}"/>
                </a:ext>
              </a:extLst>
            </p:cNvPr>
            <p:cNvSpPr txBox="1"/>
            <p:nvPr/>
          </p:nvSpPr>
          <p:spPr>
            <a:xfrm>
              <a:off x="4099648" y="2669113"/>
              <a:ext cx="2190523" cy="523220"/>
            </a:xfrm>
            <a:prstGeom prst="rect">
              <a:avLst/>
            </a:prstGeom>
            <a:noFill/>
          </p:spPr>
          <p:txBody>
            <a:bodyPr wrap="square" rtlCol="0">
              <a:spAutoFit/>
            </a:bodyPr>
            <a:lstStyle/>
            <a:p>
              <a:r>
                <a:rPr lang="en-US" sz="2800" b="1" dirty="0">
                  <a:solidFill>
                    <a:schemeClr val="tx1">
                      <a:lumMod val="75000"/>
                      <a:lumOff val="25000"/>
                    </a:schemeClr>
                  </a:solidFill>
                  <a:latin typeface="Arial Black" panose="020B0604020202020204" pitchFamily="34" charset="0"/>
                  <a:ea typeface="Roboto Black" panose="02000000000000000000" pitchFamily="2" charset="0"/>
                  <a:cs typeface="Arial Black" panose="020B0604020202020204" pitchFamily="34" charset="0"/>
                </a:rPr>
                <a:t>Outreach</a:t>
              </a:r>
            </a:p>
          </p:txBody>
        </p:sp>
        <p:sp>
          <p:nvSpPr>
            <p:cNvPr id="16" name="Прямоугольник 30">
              <a:extLst>
                <a:ext uri="{FF2B5EF4-FFF2-40B4-BE49-F238E27FC236}">
                  <a16:creationId xmlns:a16="http://schemas.microsoft.com/office/drawing/2014/main" id="{501FD6A4-2F4C-6649-BAED-8D159C2AECCE}"/>
                </a:ext>
              </a:extLst>
            </p:cNvPr>
            <p:cNvSpPr/>
            <p:nvPr/>
          </p:nvSpPr>
          <p:spPr>
            <a:xfrm rot="16200000">
              <a:off x="5245234" y="1042298"/>
              <a:ext cx="224573" cy="277382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a:latin typeface="Georgia" panose="02040502050405020303" pitchFamily="18" charset="0"/>
              </a:endParaRPr>
            </a:p>
          </p:txBody>
        </p:sp>
        <p:sp>
          <p:nvSpPr>
            <p:cNvPr id="17" name="TextBox 16">
              <a:extLst>
                <a:ext uri="{FF2B5EF4-FFF2-40B4-BE49-F238E27FC236}">
                  <a16:creationId xmlns:a16="http://schemas.microsoft.com/office/drawing/2014/main" id="{DBC915AB-B9B1-7540-8EF0-99D3FE4C84D5}"/>
                </a:ext>
              </a:extLst>
            </p:cNvPr>
            <p:cNvSpPr txBox="1"/>
            <p:nvPr/>
          </p:nvSpPr>
          <p:spPr>
            <a:xfrm>
              <a:off x="3982830" y="3290438"/>
              <a:ext cx="2869457" cy="3441712"/>
            </a:xfrm>
            <a:prstGeom prst="rect">
              <a:avLst/>
            </a:prstGeom>
            <a:noFill/>
          </p:spPr>
          <p:txBody>
            <a:bodyPr wrap="square" rtlCol="0">
              <a:spAutoFit/>
            </a:bodyPr>
            <a:lstStyle/>
            <a:p>
              <a:pPr lvl="0">
                <a:spcBef>
                  <a:spcPts val="500"/>
                </a:spcBef>
              </a:pPr>
              <a:r>
                <a:rPr lang="en-US" sz="2000" dirty="0"/>
                <a:t>Conference Nov. 5:</a:t>
              </a:r>
            </a:p>
            <a:p>
              <a:pPr lvl="0">
                <a:spcBef>
                  <a:spcPts val="500"/>
                </a:spcBef>
              </a:pPr>
              <a:r>
                <a:rPr lang="en-US" sz="2000" dirty="0">
                  <a:hlinkClick r:id="rId3"/>
                </a:rPr>
                <a:t>https://bit.ly/EMIConference2020</a:t>
              </a:r>
              <a:r>
                <a:rPr lang="en-US" sz="2000" dirty="0"/>
                <a:t> </a:t>
              </a:r>
            </a:p>
            <a:p>
              <a:pPr lvl="0">
                <a:spcBef>
                  <a:spcPts val="500"/>
                </a:spcBef>
              </a:pPr>
              <a:r>
                <a:rPr lang="en-US" sz="2000" dirty="0"/>
                <a:t>5th Case Competition Africa firm going global</a:t>
              </a:r>
            </a:p>
            <a:p>
              <a:pPr lvl="0">
                <a:spcBef>
                  <a:spcPts val="500"/>
                </a:spcBef>
              </a:pPr>
              <a:r>
                <a:rPr lang="en-US" sz="2000" dirty="0"/>
                <a:t>Second Pitch competition</a:t>
              </a:r>
            </a:p>
            <a:p>
              <a:pPr lvl="0">
                <a:spcBef>
                  <a:spcPts val="500"/>
                </a:spcBef>
              </a:pPr>
              <a:r>
                <a:rPr lang="en-US" sz="2000" dirty="0"/>
                <a:t>T-Time/</a:t>
              </a:r>
              <a:r>
                <a:rPr lang="en-US" sz="2000" dirty="0" err="1"/>
                <a:t>EMagine</a:t>
              </a:r>
              <a:r>
                <a:rPr lang="en-US" sz="2000" dirty="0"/>
                <a:t> with Emerging Markets</a:t>
              </a:r>
            </a:p>
            <a:p>
              <a:pPr lvl="0">
                <a:spcBef>
                  <a:spcPts val="500"/>
                </a:spcBef>
              </a:pPr>
              <a:r>
                <a:rPr lang="en-US" sz="2000" dirty="0"/>
                <a:t>Blogs/ Social Media/ Newsletter/ EMI fellows Alumni</a:t>
              </a:r>
            </a:p>
          </p:txBody>
        </p:sp>
        <p:cxnSp>
          <p:nvCxnSpPr>
            <p:cNvPr id="18" name="Straight Connector 17">
              <a:extLst>
                <a:ext uri="{FF2B5EF4-FFF2-40B4-BE49-F238E27FC236}">
                  <a16:creationId xmlns:a16="http://schemas.microsoft.com/office/drawing/2014/main" id="{6C7CD8C3-F49D-8B4A-87C6-BBAE357F3C7C}"/>
                </a:ext>
              </a:extLst>
            </p:cNvPr>
            <p:cNvCxnSpPr/>
            <p:nvPr/>
          </p:nvCxnSpPr>
          <p:spPr>
            <a:xfrm>
              <a:off x="4202934" y="3192332"/>
              <a:ext cx="49754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430ACC0C-D1C2-3240-A05D-1019B86522E2}"/>
              </a:ext>
            </a:extLst>
          </p:cNvPr>
          <p:cNvGrpSpPr/>
          <p:nvPr/>
        </p:nvGrpSpPr>
        <p:grpSpPr>
          <a:xfrm>
            <a:off x="8273141" y="1863023"/>
            <a:ext cx="3515234" cy="4584762"/>
            <a:chOff x="6976746" y="2316923"/>
            <a:chExt cx="2773829" cy="4165480"/>
          </a:xfrm>
        </p:grpSpPr>
        <p:sp>
          <p:nvSpPr>
            <p:cNvPr id="19" name="Прямоугольник 3">
              <a:extLst>
                <a:ext uri="{FF2B5EF4-FFF2-40B4-BE49-F238E27FC236}">
                  <a16:creationId xmlns:a16="http://schemas.microsoft.com/office/drawing/2014/main" id="{FFD81AB1-E5C1-554C-82FA-DAA588E56770}"/>
                </a:ext>
              </a:extLst>
            </p:cNvPr>
            <p:cNvSpPr/>
            <p:nvPr/>
          </p:nvSpPr>
          <p:spPr>
            <a:xfrm>
              <a:off x="6976751" y="2422018"/>
              <a:ext cx="2773820" cy="39824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a:latin typeface="Georgia" panose="02040502050405020303" pitchFamily="18" charset="0"/>
              </a:endParaRPr>
            </a:p>
          </p:txBody>
        </p:sp>
        <p:sp>
          <p:nvSpPr>
            <p:cNvPr id="20" name="TextBox 19">
              <a:extLst>
                <a:ext uri="{FF2B5EF4-FFF2-40B4-BE49-F238E27FC236}">
                  <a16:creationId xmlns:a16="http://schemas.microsoft.com/office/drawing/2014/main" id="{F7CA8E6C-E930-F849-BA5A-F2869BD49D2B}"/>
                </a:ext>
              </a:extLst>
            </p:cNvPr>
            <p:cNvSpPr txBox="1"/>
            <p:nvPr/>
          </p:nvSpPr>
          <p:spPr>
            <a:xfrm>
              <a:off x="7105791" y="2622042"/>
              <a:ext cx="2190523" cy="523220"/>
            </a:xfrm>
            <a:prstGeom prst="rect">
              <a:avLst/>
            </a:prstGeom>
            <a:noFill/>
          </p:spPr>
          <p:txBody>
            <a:bodyPr wrap="square" rtlCol="0">
              <a:spAutoFit/>
            </a:bodyPr>
            <a:lstStyle/>
            <a:p>
              <a:r>
                <a:rPr lang="en-US" sz="2800" b="1" dirty="0">
                  <a:solidFill>
                    <a:schemeClr val="tx1">
                      <a:lumMod val="75000"/>
                      <a:lumOff val="25000"/>
                    </a:schemeClr>
                  </a:solidFill>
                  <a:latin typeface="Arial Black" panose="020B0604020202020204" pitchFamily="34" charset="0"/>
                  <a:ea typeface="Roboto Black" panose="02000000000000000000" pitchFamily="2" charset="0"/>
                  <a:cs typeface="Arial Black" panose="020B0604020202020204" pitchFamily="34" charset="0"/>
                </a:rPr>
                <a:t>Knowledge</a:t>
              </a:r>
            </a:p>
          </p:txBody>
        </p:sp>
        <p:sp>
          <p:nvSpPr>
            <p:cNvPr id="21" name="Прямоугольник 30">
              <a:extLst>
                <a:ext uri="{FF2B5EF4-FFF2-40B4-BE49-F238E27FC236}">
                  <a16:creationId xmlns:a16="http://schemas.microsoft.com/office/drawing/2014/main" id="{D239CA04-7BB5-0643-8EFD-FB430C5AD146}"/>
                </a:ext>
              </a:extLst>
            </p:cNvPr>
            <p:cNvSpPr/>
            <p:nvPr/>
          </p:nvSpPr>
          <p:spPr>
            <a:xfrm rot="16200000">
              <a:off x="8251377" y="1042298"/>
              <a:ext cx="224573" cy="277382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a:latin typeface="Georgia" panose="02040502050405020303" pitchFamily="18" charset="0"/>
              </a:endParaRPr>
            </a:p>
          </p:txBody>
        </p:sp>
        <p:sp>
          <p:nvSpPr>
            <p:cNvPr id="22" name="TextBox 21">
              <a:extLst>
                <a:ext uri="{FF2B5EF4-FFF2-40B4-BE49-F238E27FC236}">
                  <a16:creationId xmlns:a16="http://schemas.microsoft.com/office/drawing/2014/main" id="{C1B994F9-E442-2040-A88E-7ABCDE6B1508}"/>
                </a:ext>
              </a:extLst>
            </p:cNvPr>
            <p:cNvSpPr txBox="1"/>
            <p:nvPr/>
          </p:nvSpPr>
          <p:spPr>
            <a:xfrm>
              <a:off x="6976746" y="3031302"/>
              <a:ext cx="2773825" cy="3451101"/>
            </a:xfrm>
            <a:prstGeom prst="rect">
              <a:avLst/>
            </a:prstGeom>
            <a:noFill/>
          </p:spPr>
          <p:txBody>
            <a:bodyPr wrap="square" rtlCol="0">
              <a:spAutoFit/>
            </a:bodyPr>
            <a:lstStyle/>
            <a:p>
              <a:pPr lvl="0" algn="ctr">
                <a:spcBef>
                  <a:spcPts val="500"/>
                </a:spcBef>
              </a:pPr>
              <a:r>
                <a:rPr lang="en-US" sz="2000" dirty="0">
                  <a:solidFill>
                    <a:srgbClr val="C00000"/>
                  </a:solidFill>
                </a:rPr>
                <a:t>L. Casanova</a:t>
              </a:r>
            </a:p>
            <a:p>
              <a:pPr lvl="0" algn="ctr">
                <a:spcBef>
                  <a:spcPts val="500"/>
                </a:spcBef>
              </a:pPr>
              <a:r>
                <a:rPr lang="en-US" sz="2000" dirty="0">
                  <a:solidFill>
                    <a:srgbClr val="C00000"/>
                  </a:solidFill>
                </a:rPr>
                <a:t>Anne </a:t>
              </a:r>
              <a:r>
                <a:rPr lang="en-US" sz="2000" dirty="0" err="1">
                  <a:solidFill>
                    <a:srgbClr val="C00000"/>
                  </a:solidFill>
                </a:rPr>
                <a:t>Miroux</a:t>
              </a:r>
              <a:endParaRPr lang="en-US" sz="2000" dirty="0">
                <a:solidFill>
                  <a:srgbClr val="C00000"/>
                </a:solidFill>
              </a:endParaRPr>
            </a:p>
            <a:p>
              <a:pPr marL="182880" lvl="0" indent="-182880">
                <a:spcBef>
                  <a:spcPts val="500"/>
                </a:spcBef>
                <a:buFont typeface="Arial" panose="020B0604020202020204" pitchFamily="34" charset="0"/>
                <a:buChar char="•"/>
              </a:pPr>
              <a:r>
                <a:rPr lang="en-US" sz="2000" dirty="0">
                  <a:hlinkClick r:id="rId4"/>
                </a:rPr>
                <a:t>Emerging Market Multinationals Report 2020</a:t>
              </a:r>
              <a:r>
                <a:rPr lang="en-US" sz="2000" dirty="0"/>
                <a:t> 10 years that changed emerging markets</a:t>
              </a:r>
            </a:p>
            <a:p>
              <a:pPr marL="182880" lvl="0" indent="-182880">
                <a:spcBef>
                  <a:spcPts val="500"/>
                </a:spcBef>
                <a:buFont typeface="Arial" panose="020B0604020202020204" pitchFamily="34" charset="0"/>
                <a:buChar char="•"/>
              </a:pPr>
              <a:r>
                <a:rPr lang="en-US" sz="2000" dirty="0"/>
                <a:t>2021 ESG</a:t>
              </a:r>
            </a:p>
            <a:p>
              <a:pPr marL="182880" lvl="0" indent="-182880">
                <a:spcBef>
                  <a:spcPts val="500"/>
                </a:spcBef>
                <a:buFont typeface="Arial" panose="020B0604020202020204" pitchFamily="34" charset="0"/>
                <a:buChar char="•"/>
              </a:pPr>
              <a:r>
                <a:rPr lang="en-US" sz="2000" dirty="0"/>
                <a:t>We review E20, the biggest emerging Markets and also emerging multinationals</a:t>
              </a:r>
            </a:p>
            <a:p>
              <a:pPr marL="182880" lvl="0" indent="-182880">
                <a:spcBef>
                  <a:spcPts val="500"/>
                </a:spcBef>
                <a:buFont typeface="Arial" panose="020B0604020202020204" pitchFamily="34" charset="0"/>
                <a:buChar char="•"/>
              </a:pPr>
              <a:r>
                <a:rPr lang="en-US" sz="2000" dirty="0"/>
                <a:t>Case Studies </a:t>
              </a:r>
            </a:p>
          </p:txBody>
        </p:sp>
        <p:cxnSp>
          <p:nvCxnSpPr>
            <p:cNvPr id="23" name="Straight Connector 22">
              <a:extLst>
                <a:ext uri="{FF2B5EF4-FFF2-40B4-BE49-F238E27FC236}">
                  <a16:creationId xmlns:a16="http://schemas.microsoft.com/office/drawing/2014/main" id="{01F931C6-B5D7-4C45-8346-D06C6C1A3CB2}"/>
                </a:ext>
              </a:extLst>
            </p:cNvPr>
            <p:cNvCxnSpPr/>
            <p:nvPr/>
          </p:nvCxnSpPr>
          <p:spPr>
            <a:xfrm>
              <a:off x="7209077" y="3057155"/>
              <a:ext cx="49754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4" name="Footer Placeholder 4">
            <a:extLst>
              <a:ext uri="{FF2B5EF4-FFF2-40B4-BE49-F238E27FC236}">
                <a16:creationId xmlns:a16="http://schemas.microsoft.com/office/drawing/2014/main" id="{75E99DAB-768E-2C48-A041-CD1797D37258}"/>
              </a:ext>
            </a:extLst>
          </p:cNvPr>
          <p:cNvSpPr txBox="1">
            <a:spLocks/>
          </p:cNvSpPr>
          <p:nvPr/>
        </p:nvSpPr>
        <p:spPr>
          <a:xfrm>
            <a:off x="4038599" y="6362046"/>
            <a:ext cx="7788639" cy="365125"/>
          </a:xfrm>
          <a:prstGeom prst="rect">
            <a:avLst/>
          </a:prstGeom>
        </p:spPr>
        <p:txBody>
          <a:bodyP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lumMod val="65000"/>
                    <a:lumOff val="35000"/>
                  </a:schemeClr>
                </a:solidFill>
                <a:latin typeface="Arial" panose="020B0604020202020204" pitchFamily="34" charset="0"/>
                <a:cs typeface="Arial" panose="020B0604020202020204" pitchFamily="34" charset="0"/>
              </a:rPr>
              <a:t>Cornell SC Johnson College of Business    </a:t>
            </a:r>
            <a:fld id="{6BC6B64C-2C78-0546-8075-679D924F1D06}" type="slidenum">
              <a:rPr lang="en-US" smtClean="0">
                <a:solidFill>
                  <a:schemeClr val="tx1">
                    <a:lumMod val="65000"/>
                    <a:lumOff val="35000"/>
                  </a:schemeClr>
                </a:solidFill>
                <a:latin typeface="Arial" panose="020B0604020202020204" pitchFamily="34" charset="0"/>
                <a:cs typeface="Arial" panose="020B0604020202020204" pitchFamily="34" charset="0"/>
              </a:rPr>
              <a:pPr/>
              <a:t>2</a:t>
            </a:fld>
            <a:endParaRPr lang="en-US"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177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D614F829-C099-1A49-8AB9-CDBDB5FB9C25}"/>
              </a:ext>
            </a:extLst>
          </p:cNvPr>
          <p:cNvCxnSpPr>
            <a:cxnSpLocks/>
          </p:cNvCxnSpPr>
          <p:nvPr/>
        </p:nvCxnSpPr>
        <p:spPr>
          <a:xfrm>
            <a:off x="964462" y="541053"/>
            <a:ext cx="10142809"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Subtitle 1">
            <a:extLst>
              <a:ext uri="{FF2B5EF4-FFF2-40B4-BE49-F238E27FC236}">
                <a16:creationId xmlns:a16="http://schemas.microsoft.com/office/drawing/2014/main" id="{5A367F9E-150C-C540-9FEB-B8C276181A1C}"/>
              </a:ext>
            </a:extLst>
          </p:cNvPr>
          <p:cNvSpPr txBox="1">
            <a:spLocks/>
          </p:cNvSpPr>
          <p:nvPr/>
        </p:nvSpPr>
        <p:spPr>
          <a:xfrm>
            <a:off x="870333" y="1413384"/>
            <a:ext cx="9144000" cy="4206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buNone/>
            </a:pPr>
            <a:r>
              <a:rPr lang="en-US" sz="2400" dirty="0"/>
              <a:t>Supporting EMI in strategy and marketing roles</a:t>
            </a:r>
          </a:p>
        </p:txBody>
      </p:sp>
      <p:cxnSp>
        <p:nvCxnSpPr>
          <p:cNvPr id="11" name="Прямая соединительная линия 19">
            <a:extLst>
              <a:ext uri="{FF2B5EF4-FFF2-40B4-BE49-F238E27FC236}">
                <a16:creationId xmlns:a16="http://schemas.microsoft.com/office/drawing/2014/main" id="{225331EB-0093-9E46-AF66-E172BADF1E33}"/>
              </a:ext>
            </a:extLst>
          </p:cNvPr>
          <p:cNvCxnSpPr>
            <a:cxnSpLocks/>
          </p:cNvCxnSpPr>
          <p:nvPr/>
        </p:nvCxnSpPr>
        <p:spPr>
          <a:xfrm>
            <a:off x="1280743" y="5120487"/>
            <a:ext cx="202794" cy="0"/>
          </a:xfrm>
          <a:prstGeom prst="line">
            <a:avLst/>
          </a:prstGeom>
          <a:ln w="63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A816C9C8-A106-C442-A49C-64C2CF68BEC0}"/>
              </a:ext>
            </a:extLst>
          </p:cNvPr>
          <p:cNvGrpSpPr/>
          <p:nvPr/>
        </p:nvGrpSpPr>
        <p:grpSpPr>
          <a:xfrm>
            <a:off x="166364" y="2215289"/>
            <a:ext cx="5671231" cy="4348445"/>
            <a:chOff x="964462" y="2316922"/>
            <a:chExt cx="2882534" cy="3923187"/>
          </a:xfrm>
        </p:grpSpPr>
        <p:sp>
          <p:nvSpPr>
            <p:cNvPr id="8" name="Прямоугольник 3">
              <a:extLst>
                <a:ext uri="{FF2B5EF4-FFF2-40B4-BE49-F238E27FC236}">
                  <a16:creationId xmlns:a16="http://schemas.microsoft.com/office/drawing/2014/main" id="{A7D52232-C96A-AF4F-B565-3C21AAAC49AF}"/>
                </a:ext>
              </a:extLst>
            </p:cNvPr>
            <p:cNvSpPr/>
            <p:nvPr/>
          </p:nvSpPr>
          <p:spPr>
            <a:xfrm>
              <a:off x="964462" y="2422017"/>
              <a:ext cx="2773820" cy="34208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a:latin typeface="Georgia" panose="02040502050405020303" pitchFamily="18" charset="0"/>
              </a:endParaRPr>
            </a:p>
          </p:txBody>
        </p:sp>
        <p:sp>
          <p:nvSpPr>
            <p:cNvPr id="9" name="TextBox 8">
              <a:extLst>
                <a:ext uri="{FF2B5EF4-FFF2-40B4-BE49-F238E27FC236}">
                  <a16:creationId xmlns:a16="http://schemas.microsoft.com/office/drawing/2014/main" id="{EF83CC7D-0630-624D-A7B2-DACC0318AE0A}"/>
                </a:ext>
              </a:extLst>
            </p:cNvPr>
            <p:cNvSpPr txBox="1"/>
            <p:nvPr/>
          </p:nvSpPr>
          <p:spPr>
            <a:xfrm>
              <a:off x="1093502" y="2669112"/>
              <a:ext cx="2532702" cy="954107"/>
            </a:xfrm>
            <a:prstGeom prst="rect">
              <a:avLst/>
            </a:prstGeom>
            <a:noFill/>
          </p:spPr>
          <p:txBody>
            <a:bodyPr wrap="square" rtlCol="0">
              <a:spAutoFit/>
            </a:bodyPr>
            <a:lstStyle/>
            <a:p>
              <a:r>
                <a:rPr lang="en-US" sz="2800" b="1" dirty="0">
                  <a:solidFill>
                    <a:schemeClr val="tx1">
                      <a:lumMod val="75000"/>
                      <a:lumOff val="25000"/>
                    </a:schemeClr>
                  </a:solidFill>
                  <a:latin typeface="Arial Black" panose="020B0604020202020204" pitchFamily="34" charset="0"/>
                  <a:ea typeface="Roboto Black" panose="02000000000000000000" pitchFamily="2" charset="0"/>
                  <a:cs typeface="Arial Black" panose="020B0604020202020204" pitchFamily="34" charset="0"/>
                </a:rPr>
                <a:t>Social Media</a:t>
              </a:r>
            </a:p>
          </p:txBody>
        </p:sp>
        <p:sp>
          <p:nvSpPr>
            <p:cNvPr id="12" name="Прямоугольник 30">
              <a:extLst>
                <a:ext uri="{FF2B5EF4-FFF2-40B4-BE49-F238E27FC236}">
                  <a16:creationId xmlns:a16="http://schemas.microsoft.com/office/drawing/2014/main" id="{75A56DC9-D35C-FF48-8B89-4D651B8B6BF3}"/>
                </a:ext>
              </a:extLst>
            </p:cNvPr>
            <p:cNvSpPr/>
            <p:nvPr/>
          </p:nvSpPr>
          <p:spPr>
            <a:xfrm rot="16200000">
              <a:off x="2239087" y="1042297"/>
              <a:ext cx="224573" cy="277382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a:latin typeface="Georgia" panose="02040502050405020303" pitchFamily="18" charset="0"/>
              </a:endParaRPr>
            </a:p>
          </p:txBody>
        </p:sp>
        <p:sp>
          <p:nvSpPr>
            <p:cNvPr id="13" name="TextBox 12">
              <a:extLst>
                <a:ext uri="{FF2B5EF4-FFF2-40B4-BE49-F238E27FC236}">
                  <a16:creationId xmlns:a16="http://schemas.microsoft.com/office/drawing/2014/main" id="{234E8A93-616B-7642-B1CE-FD9ADFB9A7FD}"/>
                </a:ext>
              </a:extLst>
            </p:cNvPr>
            <p:cNvSpPr txBox="1"/>
            <p:nvPr/>
          </p:nvSpPr>
          <p:spPr>
            <a:xfrm>
              <a:off x="1073176" y="3241193"/>
              <a:ext cx="2773820" cy="2998916"/>
            </a:xfrm>
            <a:prstGeom prst="rect">
              <a:avLst/>
            </a:prstGeom>
            <a:noFill/>
          </p:spPr>
          <p:txBody>
            <a:bodyPr wrap="square" rtlCol="0">
              <a:spAutoFit/>
            </a:bodyPr>
            <a:lstStyle/>
            <a:p>
              <a:pPr lvl="0">
                <a:spcBef>
                  <a:spcPts val="1200"/>
                </a:spcBef>
              </a:pPr>
              <a:r>
                <a:rPr lang="en-US" sz="2000" dirty="0"/>
                <a:t>With support of the current EMI team (</a:t>
              </a:r>
              <a:r>
                <a:rPr lang="en-US" sz="2000" dirty="0" err="1"/>
                <a:t>Mumuksha</a:t>
              </a:r>
              <a:r>
                <a:rPr lang="en-US" sz="2000" dirty="0"/>
                <a:t> </a:t>
              </a:r>
              <a:r>
                <a:rPr lang="en-US" sz="2000" dirty="0" err="1"/>
                <a:t>Kicha</a:t>
              </a:r>
              <a:r>
                <a:rPr lang="en-US" sz="2000" dirty="0"/>
                <a:t>)</a:t>
              </a:r>
            </a:p>
            <a:p>
              <a:pPr marL="342900" lvl="0" indent="-342900">
                <a:spcBef>
                  <a:spcPts val="1200"/>
                </a:spcBef>
                <a:buFont typeface="Arial" panose="020B0604020202020204" pitchFamily="34" charset="0"/>
                <a:buChar char="•"/>
              </a:pPr>
              <a:r>
                <a:rPr lang="en-US" sz="2000" dirty="0"/>
                <a:t>Ivy Ochieng</a:t>
              </a:r>
            </a:p>
            <a:p>
              <a:pPr marL="342900" lvl="0" indent="-342900">
                <a:spcBef>
                  <a:spcPts val="1200"/>
                </a:spcBef>
                <a:buFont typeface="Arial" panose="020B0604020202020204" pitchFamily="34" charset="0"/>
                <a:buChar char="•"/>
              </a:pPr>
              <a:r>
                <a:rPr lang="en-US" sz="2000" dirty="0"/>
                <a:t>Rebecca Greenway</a:t>
              </a:r>
            </a:p>
            <a:p>
              <a:pPr lvl="0">
                <a:spcBef>
                  <a:spcPts val="1200"/>
                </a:spcBef>
              </a:pPr>
              <a:r>
                <a:rPr lang="en-US" sz="2000" dirty="0"/>
                <a:t>Conference</a:t>
              </a:r>
            </a:p>
            <a:p>
              <a:pPr>
                <a:spcBef>
                  <a:spcPts val="1200"/>
                </a:spcBef>
              </a:pPr>
              <a:r>
                <a:rPr lang="en-US" sz="2000" dirty="0">
                  <a:cs typeface="Arial" panose="020B0604020202020204" pitchFamily="34" charset="0"/>
                </a:rPr>
                <a:t>Chris Magas, </a:t>
              </a:r>
              <a:r>
                <a:rPr lang="en-US" sz="2000" dirty="0" err="1">
                  <a:cs typeface="Arial" panose="020B0604020202020204" pitchFamily="34" charset="0"/>
                </a:rPr>
                <a:t>Daita</a:t>
              </a:r>
              <a:r>
                <a:rPr lang="en-US" sz="2000" dirty="0">
                  <a:cs typeface="Arial" panose="020B0604020202020204" pitchFamily="34" charset="0"/>
                </a:rPr>
                <a:t> Goswamy, Joy Xiao, David Roosevelt</a:t>
              </a:r>
              <a:endParaRPr lang="en-US" sz="2000" dirty="0"/>
            </a:p>
            <a:p>
              <a:pPr lvl="0">
                <a:spcBef>
                  <a:spcPts val="1200"/>
                </a:spcBef>
              </a:pPr>
              <a:endParaRPr lang="en-US" sz="2000" dirty="0"/>
            </a:p>
          </p:txBody>
        </p:sp>
        <p:cxnSp>
          <p:nvCxnSpPr>
            <p:cNvPr id="3" name="Straight Connector 2">
              <a:extLst>
                <a:ext uri="{FF2B5EF4-FFF2-40B4-BE49-F238E27FC236}">
                  <a16:creationId xmlns:a16="http://schemas.microsoft.com/office/drawing/2014/main" id="{2BA4C643-67C8-7340-8D7C-C0115C04A441}"/>
                </a:ext>
              </a:extLst>
            </p:cNvPr>
            <p:cNvCxnSpPr/>
            <p:nvPr/>
          </p:nvCxnSpPr>
          <p:spPr>
            <a:xfrm>
              <a:off x="1196788" y="3170890"/>
              <a:ext cx="49754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4" name="Footer Placeholder 4">
            <a:extLst>
              <a:ext uri="{FF2B5EF4-FFF2-40B4-BE49-F238E27FC236}">
                <a16:creationId xmlns:a16="http://schemas.microsoft.com/office/drawing/2014/main" id="{ED0CE0C6-E2C0-FC4F-B3E1-28DBD13A49E0}"/>
              </a:ext>
            </a:extLst>
          </p:cNvPr>
          <p:cNvSpPr txBox="1">
            <a:spLocks/>
          </p:cNvSpPr>
          <p:nvPr/>
        </p:nvSpPr>
        <p:spPr>
          <a:xfrm>
            <a:off x="4038599" y="6362046"/>
            <a:ext cx="7788639" cy="365125"/>
          </a:xfrm>
          <a:prstGeom prst="rect">
            <a:avLst/>
          </a:prstGeom>
        </p:spPr>
        <p:txBody>
          <a:bodyP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lumMod val="65000"/>
                    <a:lumOff val="35000"/>
                  </a:schemeClr>
                </a:solidFill>
                <a:latin typeface="Arial" panose="020B0604020202020204" pitchFamily="34" charset="0"/>
                <a:cs typeface="Arial" panose="020B0604020202020204" pitchFamily="34" charset="0"/>
              </a:rPr>
              <a:t>Cornell SC Johnson College of Business    </a:t>
            </a:r>
            <a:fld id="{6BC6B64C-2C78-0546-8075-679D924F1D06}" type="slidenum">
              <a:rPr lang="en-US" smtClean="0">
                <a:solidFill>
                  <a:schemeClr val="tx1">
                    <a:lumMod val="65000"/>
                    <a:lumOff val="35000"/>
                  </a:schemeClr>
                </a:solidFill>
                <a:latin typeface="Arial" panose="020B0604020202020204" pitchFamily="34" charset="0"/>
                <a:cs typeface="Arial" panose="020B0604020202020204" pitchFamily="34" charset="0"/>
              </a:rPr>
              <a:pPr/>
              <a:t>20</a:t>
            </a:fld>
            <a:endParaRPr lang="en-US"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5" name="Title 2">
            <a:extLst>
              <a:ext uri="{FF2B5EF4-FFF2-40B4-BE49-F238E27FC236}">
                <a16:creationId xmlns:a16="http://schemas.microsoft.com/office/drawing/2014/main" id="{BCFC75C3-49A4-466F-A1CE-29063FF3AE94}"/>
              </a:ext>
            </a:extLst>
          </p:cNvPr>
          <p:cNvSpPr txBox="1">
            <a:spLocks/>
          </p:cNvSpPr>
          <p:nvPr/>
        </p:nvSpPr>
        <p:spPr>
          <a:xfrm>
            <a:off x="837261" y="671681"/>
            <a:ext cx="11260003" cy="122940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C00000"/>
                </a:solidFill>
                <a:latin typeface="Arial Black" panose="020B0604020202020204" pitchFamily="34" charset="0"/>
                <a:cs typeface="Arial Black" panose="020B0604020202020204" pitchFamily="34" charset="0"/>
              </a:rPr>
              <a:t>EMI fellows activities</a:t>
            </a:r>
            <a:endParaRPr lang="en-US" sz="3600" b="1" dirty="0">
              <a:solidFill>
                <a:srgbClr val="C00000"/>
              </a:solidFill>
              <a:effectLst>
                <a:outerShdw blurRad="50800" dist="38100" dir="8100000" algn="tr" rotWithShape="0">
                  <a:prstClr val="black">
                    <a:alpha val="40000"/>
                  </a:prstClr>
                </a:outerShdw>
              </a:effectLst>
              <a:latin typeface="Arial Black" panose="020B0604020202020204" pitchFamily="34" charset="0"/>
              <a:cs typeface="Arial Black" panose="020B0604020202020204" pitchFamily="34" charset="0"/>
            </a:endParaRPr>
          </a:p>
        </p:txBody>
      </p:sp>
      <p:cxnSp>
        <p:nvCxnSpPr>
          <p:cNvPr id="28" name="Прямая соединительная линия 19">
            <a:extLst>
              <a:ext uri="{FF2B5EF4-FFF2-40B4-BE49-F238E27FC236}">
                <a16:creationId xmlns:a16="http://schemas.microsoft.com/office/drawing/2014/main" id="{CAF78EDE-4CA2-4A1E-A9E4-61AE213B805B}"/>
              </a:ext>
            </a:extLst>
          </p:cNvPr>
          <p:cNvCxnSpPr>
            <a:cxnSpLocks/>
          </p:cNvCxnSpPr>
          <p:nvPr/>
        </p:nvCxnSpPr>
        <p:spPr>
          <a:xfrm>
            <a:off x="7826228" y="5120487"/>
            <a:ext cx="202794" cy="0"/>
          </a:xfrm>
          <a:prstGeom prst="line">
            <a:avLst/>
          </a:prstGeom>
          <a:ln w="63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90BB2361-2EDC-4B96-8BF9-8A260B25EF52}"/>
              </a:ext>
            </a:extLst>
          </p:cNvPr>
          <p:cNvGrpSpPr/>
          <p:nvPr/>
        </p:nvGrpSpPr>
        <p:grpSpPr>
          <a:xfrm>
            <a:off x="5877584" y="2215288"/>
            <a:ext cx="6508519" cy="4433328"/>
            <a:chOff x="959680" y="2316922"/>
            <a:chExt cx="2907642" cy="3999768"/>
          </a:xfrm>
        </p:grpSpPr>
        <p:sp>
          <p:nvSpPr>
            <p:cNvPr id="33" name="Прямоугольник 3">
              <a:extLst>
                <a:ext uri="{FF2B5EF4-FFF2-40B4-BE49-F238E27FC236}">
                  <a16:creationId xmlns:a16="http://schemas.microsoft.com/office/drawing/2014/main" id="{9424BD7C-0D0E-431B-B6C5-56A8CC75C559}"/>
                </a:ext>
              </a:extLst>
            </p:cNvPr>
            <p:cNvSpPr/>
            <p:nvPr/>
          </p:nvSpPr>
          <p:spPr>
            <a:xfrm>
              <a:off x="964462" y="2422017"/>
              <a:ext cx="2773820" cy="34208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a:latin typeface="Georgia" panose="02040502050405020303" pitchFamily="18" charset="0"/>
              </a:endParaRPr>
            </a:p>
          </p:txBody>
        </p:sp>
        <p:sp>
          <p:nvSpPr>
            <p:cNvPr id="34" name="TextBox 33">
              <a:extLst>
                <a:ext uri="{FF2B5EF4-FFF2-40B4-BE49-F238E27FC236}">
                  <a16:creationId xmlns:a16="http://schemas.microsoft.com/office/drawing/2014/main" id="{1E9A5606-B081-436E-8941-060C99B11105}"/>
                </a:ext>
              </a:extLst>
            </p:cNvPr>
            <p:cNvSpPr txBox="1"/>
            <p:nvPr/>
          </p:nvSpPr>
          <p:spPr>
            <a:xfrm>
              <a:off x="1093502" y="2669112"/>
              <a:ext cx="2773820" cy="860800"/>
            </a:xfrm>
            <a:prstGeom prst="rect">
              <a:avLst/>
            </a:prstGeom>
            <a:noFill/>
          </p:spPr>
          <p:txBody>
            <a:bodyPr wrap="square" rtlCol="0">
              <a:spAutoFit/>
            </a:bodyPr>
            <a:lstStyle/>
            <a:p>
              <a:r>
                <a:rPr lang="en-US" sz="2800" b="1" dirty="0">
                  <a:solidFill>
                    <a:schemeClr val="tx1">
                      <a:lumMod val="75000"/>
                      <a:lumOff val="25000"/>
                    </a:schemeClr>
                  </a:solidFill>
                  <a:latin typeface="Arial Black" panose="020B0604020202020204" pitchFamily="34" charset="0"/>
                  <a:ea typeface="Roboto Black" panose="02000000000000000000" pitchFamily="2" charset="0"/>
                  <a:cs typeface="Arial Black" panose="020B0604020202020204" pitchFamily="34" charset="0"/>
                </a:rPr>
                <a:t>EMI Strategic Review Surveys EMI’s 10</a:t>
              </a:r>
              <a:r>
                <a:rPr lang="en-US" sz="2800" b="1" baseline="30000" dirty="0">
                  <a:solidFill>
                    <a:schemeClr val="tx1">
                      <a:lumMod val="75000"/>
                      <a:lumOff val="25000"/>
                    </a:schemeClr>
                  </a:solidFill>
                  <a:latin typeface="Arial Black" panose="020B0604020202020204" pitchFamily="34" charset="0"/>
                  <a:ea typeface="Roboto Black" panose="02000000000000000000" pitchFamily="2" charset="0"/>
                  <a:cs typeface="Arial Black" panose="020B0604020202020204" pitchFamily="34" charset="0"/>
                </a:rPr>
                <a:t>th</a:t>
              </a:r>
              <a:r>
                <a:rPr lang="en-US" sz="2800" b="1" dirty="0">
                  <a:solidFill>
                    <a:schemeClr val="tx1">
                      <a:lumMod val="75000"/>
                      <a:lumOff val="25000"/>
                    </a:schemeClr>
                  </a:solidFill>
                  <a:latin typeface="Arial Black" panose="020B0604020202020204" pitchFamily="34" charset="0"/>
                  <a:ea typeface="Roboto Black" panose="02000000000000000000" pitchFamily="2" charset="0"/>
                  <a:cs typeface="Arial Black" panose="020B0604020202020204" pitchFamily="34" charset="0"/>
                </a:rPr>
                <a:t> anniversary</a:t>
              </a:r>
            </a:p>
          </p:txBody>
        </p:sp>
        <p:sp>
          <p:nvSpPr>
            <p:cNvPr id="35" name="Прямоугольник 30">
              <a:extLst>
                <a:ext uri="{FF2B5EF4-FFF2-40B4-BE49-F238E27FC236}">
                  <a16:creationId xmlns:a16="http://schemas.microsoft.com/office/drawing/2014/main" id="{6C4F1969-A263-4735-B012-A81DB83720CF}"/>
                </a:ext>
              </a:extLst>
            </p:cNvPr>
            <p:cNvSpPr/>
            <p:nvPr/>
          </p:nvSpPr>
          <p:spPr>
            <a:xfrm rot="16200000">
              <a:off x="2239087" y="1042297"/>
              <a:ext cx="224573" cy="277382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a:latin typeface="Georgia" panose="02040502050405020303" pitchFamily="18" charset="0"/>
              </a:endParaRPr>
            </a:p>
          </p:txBody>
        </p:sp>
        <p:sp>
          <p:nvSpPr>
            <p:cNvPr id="36" name="TextBox 35">
              <a:extLst>
                <a:ext uri="{FF2B5EF4-FFF2-40B4-BE49-F238E27FC236}">
                  <a16:creationId xmlns:a16="http://schemas.microsoft.com/office/drawing/2014/main" id="{C99241BC-F976-476D-B62D-E18E1B49F4B4}"/>
                </a:ext>
              </a:extLst>
            </p:cNvPr>
            <p:cNvSpPr txBox="1"/>
            <p:nvPr/>
          </p:nvSpPr>
          <p:spPr>
            <a:xfrm>
              <a:off x="959680" y="3623219"/>
              <a:ext cx="2771391" cy="2693471"/>
            </a:xfrm>
            <a:prstGeom prst="rect">
              <a:avLst/>
            </a:prstGeom>
            <a:noFill/>
          </p:spPr>
          <p:txBody>
            <a:bodyPr wrap="square" rtlCol="0">
              <a:spAutoFit/>
            </a:bodyPr>
            <a:lstStyle/>
            <a:p>
              <a:pPr lvl="0"/>
              <a:r>
                <a:rPr lang="en-US" sz="2000" dirty="0" err="1"/>
                <a:t>EMIfellows</a:t>
              </a:r>
              <a:r>
                <a:rPr lang="en-US" sz="2000" dirty="0"/>
                <a:t>:  </a:t>
              </a:r>
              <a:r>
                <a:rPr lang="en-US" sz="2000" dirty="0">
                  <a:hlinkClick r:id="rId3"/>
                </a:rPr>
                <a:t>https://johnson.qualtrics.com/jfe/form/SV_8oYAMKx8ChRA7u5</a:t>
              </a:r>
              <a:endParaRPr lang="en-US" sz="2000" dirty="0"/>
            </a:p>
            <a:p>
              <a:r>
                <a:rPr lang="en-US" sz="2000" dirty="0"/>
                <a:t>Alumni</a:t>
              </a:r>
              <a:r>
                <a:rPr lang="en-US" dirty="0"/>
                <a:t>: </a:t>
              </a:r>
              <a:r>
                <a:rPr lang="en-US" u="sng" dirty="0">
                  <a:hlinkClick r:id="rId4"/>
                </a:rPr>
                <a:t>https://johnson.qualtrics.com/jfe/form/SV_escQvJIlBsW7Cfj</a:t>
              </a:r>
              <a:endParaRPr lang="en-US" u="sng" dirty="0"/>
            </a:p>
            <a:p>
              <a:pPr lvl="0"/>
              <a:r>
                <a:rPr lang="en-US" dirty="0"/>
                <a:t>Faculty: </a:t>
              </a:r>
              <a:r>
                <a:rPr lang="en-US" dirty="0">
                  <a:hlinkClick r:id="rId5"/>
                </a:rPr>
                <a:t>https://johnson.qualtrics.com/jfe/form/SV_1HRnrYYnWr1pMdD</a:t>
              </a:r>
              <a:endParaRPr lang="en-US" dirty="0"/>
            </a:p>
            <a:p>
              <a:pPr lvl="0"/>
              <a:r>
                <a:rPr lang="en-US" dirty="0"/>
                <a:t>Executives: </a:t>
              </a:r>
              <a:r>
                <a:rPr lang="en-US" dirty="0">
                  <a:hlinkClick r:id="rId6"/>
                </a:rPr>
                <a:t>https://johnson.qualtrics.com/jfe/form/SV_2hruwNiMSFOI27r</a:t>
              </a:r>
              <a:endParaRPr lang="en-US" dirty="0"/>
            </a:p>
            <a:p>
              <a:endParaRPr lang="en-US" dirty="0"/>
            </a:p>
            <a:p>
              <a:pPr lvl="0"/>
              <a:endParaRPr lang="en-US" sz="2000" dirty="0"/>
            </a:p>
          </p:txBody>
        </p:sp>
        <p:cxnSp>
          <p:nvCxnSpPr>
            <p:cNvPr id="37" name="Straight Connector 36">
              <a:extLst>
                <a:ext uri="{FF2B5EF4-FFF2-40B4-BE49-F238E27FC236}">
                  <a16:creationId xmlns:a16="http://schemas.microsoft.com/office/drawing/2014/main" id="{CB357EC3-A022-4E19-9723-7EA93934FEE5}"/>
                </a:ext>
              </a:extLst>
            </p:cNvPr>
            <p:cNvCxnSpPr/>
            <p:nvPr/>
          </p:nvCxnSpPr>
          <p:spPr>
            <a:xfrm>
              <a:off x="1196788" y="3754066"/>
              <a:ext cx="49754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15023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left)">
                                      <p:cBhvr>
                                        <p:cTn id="1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DD3B77EC-CD83-C64E-9D9E-2E614AF04E0F}"/>
              </a:ext>
            </a:extLst>
          </p:cNvPr>
          <p:cNvSpPr txBox="1">
            <a:spLocks/>
          </p:cNvSpPr>
          <p:nvPr/>
        </p:nvSpPr>
        <p:spPr>
          <a:xfrm>
            <a:off x="837262" y="671681"/>
            <a:ext cx="11245248" cy="77583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C00000"/>
                </a:solidFill>
                <a:latin typeface="Arial Black" panose="020B0604020202020204" pitchFamily="34" charset="0"/>
                <a:cs typeface="Arial Black" panose="020B0604020202020204" pitchFamily="34" charset="0"/>
              </a:rPr>
              <a:t>Social Media at a Glance: </a:t>
            </a:r>
            <a:r>
              <a:rPr lang="en-US" sz="2000" b="1" dirty="0">
                <a:solidFill>
                  <a:srgbClr val="C00000"/>
                </a:solidFill>
                <a:latin typeface="Arial Black" panose="020B0604020202020204" pitchFamily="34" charset="0"/>
                <a:cs typeface="Arial Black" panose="020B0604020202020204" pitchFamily="34" charset="0"/>
              </a:rPr>
              <a:t>Jan 24th-Dec 20th, 2020 Growth</a:t>
            </a:r>
            <a:endParaRPr lang="en-US" sz="3600" b="1" dirty="0">
              <a:solidFill>
                <a:srgbClr val="C00000"/>
              </a:solidFill>
              <a:latin typeface="Arial Black" panose="020B0604020202020204" pitchFamily="34" charset="0"/>
              <a:cs typeface="Arial Black" panose="020B0604020202020204" pitchFamily="34" charset="0"/>
            </a:endParaRPr>
          </a:p>
          <a:p>
            <a:r>
              <a:rPr lang="en-US" sz="2000" b="1" dirty="0" err="1">
                <a:solidFill>
                  <a:srgbClr val="C00000"/>
                </a:solidFill>
                <a:latin typeface="Arial Black" panose="020B0604020202020204" pitchFamily="34" charset="0"/>
                <a:cs typeface="Arial Black" panose="020B0604020202020204" pitchFamily="34" charset="0"/>
              </a:rPr>
              <a:t>Mumuksha</a:t>
            </a:r>
            <a:r>
              <a:rPr lang="en-US" sz="2000" b="1" dirty="0">
                <a:solidFill>
                  <a:srgbClr val="C00000"/>
                </a:solidFill>
                <a:latin typeface="Arial Black" panose="020B0604020202020204" pitchFamily="34" charset="0"/>
                <a:cs typeface="Arial Black" panose="020B0604020202020204" pitchFamily="34" charset="0"/>
              </a:rPr>
              <a:t> </a:t>
            </a:r>
            <a:r>
              <a:rPr lang="en-US" sz="2000" b="1" dirty="0" err="1">
                <a:solidFill>
                  <a:srgbClr val="C00000"/>
                </a:solidFill>
                <a:latin typeface="Arial Black" panose="020B0604020202020204" pitchFamily="34" charset="0"/>
                <a:cs typeface="Arial Black" panose="020B0604020202020204" pitchFamily="34" charset="0"/>
              </a:rPr>
              <a:t>Khicha</a:t>
            </a:r>
            <a:endParaRPr lang="en-US" sz="2000" b="1" dirty="0">
              <a:solidFill>
                <a:srgbClr val="C00000"/>
              </a:solidFill>
              <a:latin typeface="Arial Black" panose="020B0604020202020204" pitchFamily="34" charset="0"/>
              <a:cs typeface="Arial Black" panose="020B0604020202020204" pitchFamily="34" charset="0"/>
            </a:endParaRPr>
          </a:p>
        </p:txBody>
      </p:sp>
      <p:cxnSp>
        <p:nvCxnSpPr>
          <p:cNvPr id="5" name="Straight Connector 4">
            <a:extLst>
              <a:ext uri="{FF2B5EF4-FFF2-40B4-BE49-F238E27FC236}">
                <a16:creationId xmlns:a16="http://schemas.microsoft.com/office/drawing/2014/main" id="{D614F829-C099-1A49-8AB9-CDBDB5FB9C25}"/>
              </a:ext>
            </a:extLst>
          </p:cNvPr>
          <p:cNvCxnSpPr>
            <a:cxnSpLocks/>
          </p:cNvCxnSpPr>
          <p:nvPr/>
        </p:nvCxnSpPr>
        <p:spPr>
          <a:xfrm>
            <a:off x="964462" y="541053"/>
            <a:ext cx="10142809"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24" name="Footer Placeholder 4">
            <a:extLst>
              <a:ext uri="{FF2B5EF4-FFF2-40B4-BE49-F238E27FC236}">
                <a16:creationId xmlns:a16="http://schemas.microsoft.com/office/drawing/2014/main" id="{75E99DAB-768E-2C48-A041-CD1797D37258}"/>
              </a:ext>
            </a:extLst>
          </p:cNvPr>
          <p:cNvSpPr txBox="1">
            <a:spLocks/>
          </p:cNvSpPr>
          <p:nvPr/>
        </p:nvSpPr>
        <p:spPr>
          <a:xfrm>
            <a:off x="8464378" y="6362046"/>
            <a:ext cx="3362860" cy="365125"/>
          </a:xfrm>
          <a:prstGeom prst="rect">
            <a:avLst/>
          </a:prstGeom>
        </p:spPr>
        <p:txBody>
          <a:bodyP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lumMod val="65000"/>
                    <a:lumOff val="35000"/>
                  </a:schemeClr>
                </a:solidFill>
                <a:latin typeface="Arial" panose="020B0604020202020204" pitchFamily="34" charset="0"/>
                <a:cs typeface="Arial" panose="020B0604020202020204" pitchFamily="34" charset="0"/>
              </a:rPr>
              <a:t>Cornell SC Johnson College of Business    </a:t>
            </a:r>
            <a:fld id="{6BC6B64C-2C78-0546-8075-679D924F1D06}" type="slidenum">
              <a:rPr lang="en-US" smtClean="0">
                <a:solidFill>
                  <a:schemeClr val="tx1">
                    <a:lumMod val="65000"/>
                    <a:lumOff val="35000"/>
                  </a:schemeClr>
                </a:solidFill>
                <a:latin typeface="Arial" panose="020B0604020202020204" pitchFamily="34" charset="0"/>
                <a:cs typeface="Arial" panose="020B0604020202020204" pitchFamily="34" charset="0"/>
              </a:rPr>
              <a:pPr/>
              <a:t>21</a:t>
            </a:fld>
            <a:endParaRPr lang="en-US"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7" name="Прямоугольник 3">
            <a:extLst>
              <a:ext uri="{FF2B5EF4-FFF2-40B4-BE49-F238E27FC236}">
                <a16:creationId xmlns:a16="http://schemas.microsoft.com/office/drawing/2014/main" id="{80FE4E71-8D86-467A-9F78-3D67BCF769FE}"/>
              </a:ext>
            </a:extLst>
          </p:cNvPr>
          <p:cNvSpPr/>
          <p:nvPr/>
        </p:nvSpPr>
        <p:spPr>
          <a:xfrm>
            <a:off x="664494" y="1730799"/>
            <a:ext cx="10709794" cy="45861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50" dirty="0">
              <a:latin typeface="Georgia" panose="02040502050405020303" pitchFamily="18" charset="0"/>
            </a:endParaRPr>
          </a:p>
        </p:txBody>
      </p:sp>
      <p:cxnSp>
        <p:nvCxnSpPr>
          <p:cNvPr id="10" name="Straight Connector 9">
            <a:extLst>
              <a:ext uri="{FF2B5EF4-FFF2-40B4-BE49-F238E27FC236}">
                <a16:creationId xmlns:a16="http://schemas.microsoft.com/office/drawing/2014/main" id="{114C71DC-87A3-4D60-9301-28E056018814}"/>
              </a:ext>
            </a:extLst>
          </p:cNvPr>
          <p:cNvCxnSpPr>
            <a:cxnSpLocks/>
          </p:cNvCxnSpPr>
          <p:nvPr/>
        </p:nvCxnSpPr>
        <p:spPr>
          <a:xfrm>
            <a:off x="1551522" y="2483347"/>
            <a:ext cx="9515304"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A2207A0-24FB-45C4-B6D2-71B772A99F9D}"/>
              </a:ext>
            </a:extLst>
          </p:cNvPr>
          <p:cNvSpPr txBox="1"/>
          <p:nvPr/>
        </p:nvSpPr>
        <p:spPr>
          <a:xfrm>
            <a:off x="664493" y="2676314"/>
            <a:ext cx="1358405" cy="369332"/>
          </a:xfrm>
          <a:prstGeom prst="rect">
            <a:avLst/>
          </a:prstGeom>
          <a:noFill/>
        </p:spPr>
        <p:txBody>
          <a:bodyPr wrap="square" rtlCol="0">
            <a:spAutoFit/>
          </a:bodyPr>
          <a:lstStyle/>
          <a:p>
            <a:r>
              <a:rPr lang="en-US" dirty="0">
                <a:latin typeface="Arial Black" panose="020B0604020202020204" pitchFamily="34" charset="0"/>
                <a:ea typeface="Roboto Black" panose="02000000000000000000" pitchFamily="2" charset="0"/>
                <a:cs typeface="Arial Black" panose="020B0604020202020204" pitchFamily="34" charset="0"/>
              </a:rPr>
              <a:t>Jan, 24</a:t>
            </a:r>
          </a:p>
        </p:txBody>
      </p:sp>
      <p:cxnSp>
        <p:nvCxnSpPr>
          <p:cNvPr id="28" name="Straight Connector 27">
            <a:extLst>
              <a:ext uri="{FF2B5EF4-FFF2-40B4-BE49-F238E27FC236}">
                <a16:creationId xmlns:a16="http://schemas.microsoft.com/office/drawing/2014/main" id="{29B64E04-4E38-4713-A31D-CE91135379C3}"/>
              </a:ext>
            </a:extLst>
          </p:cNvPr>
          <p:cNvCxnSpPr>
            <a:cxnSpLocks/>
          </p:cNvCxnSpPr>
          <p:nvPr/>
        </p:nvCxnSpPr>
        <p:spPr>
          <a:xfrm>
            <a:off x="1127244" y="3224753"/>
            <a:ext cx="10466834" cy="0"/>
          </a:xfrm>
          <a:prstGeom prst="line">
            <a:avLst/>
          </a:prstGeom>
          <a:ln w="19050">
            <a:solidFill>
              <a:schemeClr val="bg2">
                <a:lumMod val="50000"/>
                <a:alpha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16DFD4C-9791-44C5-B572-963681AE6DCE}"/>
              </a:ext>
            </a:extLst>
          </p:cNvPr>
          <p:cNvCxnSpPr>
            <a:cxnSpLocks/>
          </p:cNvCxnSpPr>
          <p:nvPr/>
        </p:nvCxnSpPr>
        <p:spPr>
          <a:xfrm>
            <a:off x="1127244" y="3860140"/>
            <a:ext cx="10466834" cy="0"/>
          </a:xfrm>
          <a:prstGeom prst="line">
            <a:avLst/>
          </a:prstGeom>
          <a:ln w="19050">
            <a:solidFill>
              <a:schemeClr val="bg2">
                <a:lumMod val="50000"/>
                <a:alpha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26FCA47-826B-4EAA-9954-FB46460E63D1}"/>
              </a:ext>
            </a:extLst>
          </p:cNvPr>
          <p:cNvCxnSpPr>
            <a:cxnSpLocks/>
          </p:cNvCxnSpPr>
          <p:nvPr/>
        </p:nvCxnSpPr>
        <p:spPr>
          <a:xfrm>
            <a:off x="1127244" y="4573087"/>
            <a:ext cx="10466834" cy="0"/>
          </a:xfrm>
          <a:prstGeom prst="line">
            <a:avLst/>
          </a:prstGeom>
          <a:ln w="19050">
            <a:solidFill>
              <a:schemeClr val="bg2">
                <a:lumMod val="50000"/>
                <a:alpha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72AA1EB-2C74-493A-ABEF-2BAEF08F8D3B}"/>
              </a:ext>
            </a:extLst>
          </p:cNvPr>
          <p:cNvCxnSpPr>
            <a:cxnSpLocks/>
          </p:cNvCxnSpPr>
          <p:nvPr/>
        </p:nvCxnSpPr>
        <p:spPr>
          <a:xfrm>
            <a:off x="1127244" y="5320363"/>
            <a:ext cx="10466834" cy="0"/>
          </a:xfrm>
          <a:prstGeom prst="line">
            <a:avLst/>
          </a:prstGeom>
          <a:ln w="19050">
            <a:solidFill>
              <a:schemeClr val="bg2">
                <a:lumMod val="50000"/>
                <a:alpha val="60000"/>
              </a:schemeClr>
            </a:solidFill>
            <a:prstDash val="dash"/>
          </a:ln>
        </p:spPr>
        <p:style>
          <a:lnRef idx="1">
            <a:schemeClr val="accent1"/>
          </a:lnRef>
          <a:fillRef idx="0">
            <a:schemeClr val="accent1"/>
          </a:fillRef>
          <a:effectRef idx="0">
            <a:schemeClr val="accent1"/>
          </a:effectRef>
          <a:fontRef idx="minor">
            <a:schemeClr val="tx1"/>
          </a:fontRef>
        </p:style>
      </p:cxnSp>
      <p:pic>
        <p:nvPicPr>
          <p:cNvPr id="34" name="Picture 33" descr="Instagram Brand Resources">
            <a:hlinkClick r:id="rId3"/>
            <a:extLst>
              <a:ext uri="{FF2B5EF4-FFF2-40B4-BE49-F238E27FC236}">
                <a16:creationId xmlns:a16="http://schemas.microsoft.com/office/drawing/2014/main" id="{AA79D03F-00DC-4ACA-B1A1-7A13468D62AC}"/>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92122" y="1867916"/>
            <a:ext cx="501312" cy="479908"/>
          </a:xfrm>
          <a:prstGeom prst="rect">
            <a:avLst/>
          </a:prstGeom>
          <a:noFill/>
          <a:ln>
            <a:noFill/>
          </a:ln>
        </p:spPr>
      </p:pic>
      <p:pic>
        <p:nvPicPr>
          <p:cNvPr id="35" name="Picture 34">
            <a:hlinkClick r:id="rId5"/>
            <a:extLst>
              <a:ext uri="{FF2B5EF4-FFF2-40B4-BE49-F238E27FC236}">
                <a16:creationId xmlns:a16="http://schemas.microsoft.com/office/drawing/2014/main" id="{15A7BB89-5F87-465B-83D5-57FC62EB258B}"/>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45087" y="1878455"/>
            <a:ext cx="501312" cy="479908"/>
          </a:xfrm>
          <a:prstGeom prst="rect">
            <a:avLst/>
          </a:prstGeom>
          <a:noFill/>
          <a:ln>
            <a:noFill/>
          </a:ln>
        </p:spPr>
      </p:pic>
      <p:pic>
        <p:nvPicPr>
          <p:cNvPr id="36" name="Picture 35" descr="Facebook Brand Resources">
            <a:hlinkClick r:id="rId7"/>
            <a:extLst>
              <a:ext uri="{FF2B5EF4-FFF2-40B4-BE49-F238E27FC236}">
                <a16:creationId xmlns:a16="http://schemas.microsoft.com/office/drawing/2014/main" id="{42EF9D6A-6395-42B8-895F-C4AD8722C02E}"/>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44704" y="1859599"/>
            <a:ext cx="501312" cy="527899"/>
          </a:xfrm>
          <a:prstGeom prst="rect">
            <a:avLst/>
          </a:prstGeom>
          <a:noFill/>
          <a:ln>
            <a:noFill/>
          </a:ln>
        </p:spPr>
      </p:pic>
      <p:pic>
        <p:nvPicPr>
          <p:cNvPr id="37" name="Picture 36" descr="Twitter link">
            <a:hlinkClick r:id="rId9"/>
            <a:extLst>
              <a:ext uri="{FF2B5EF4-FFF2-40B4-BE49-F238E27FC236}">
                <a16:creationId xmlns:a16="http://schemas.microsoft.com/office/drawing/2014/main" id="{D716B4E8-92AE-45E9-A490-0523687E7824}"/>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8335101" y="1730799"/>
            <a:ext cx="716160" cy="754142"/>
          </a:xfrm>
          <a:prstGeom prst="rect">
            <a:avLst/>
          </a:prstGeom>
        </p:spPr>
      </p:pic>
      <p:pic>
        <p:nvPicPr>
          <p:cNvPr id="38" name="Picture 37" descr="YouTube icon, full-color">
            <a:hlinkClick r:id="rId11"/>
            <a:extLst>
              <a:ext uri="{FF2B5EF4-FFF2-40B4-BE49-F238E27FC236}">
                <a16:creationId xmlns:a16="http://schemas.microsoft.com/office/drawing/2014/main" id="{2764D436-32C3-4F08-8CFB-488A8F2B8DC5}"/>
              </a:ext>
            </a:extLst>
          </p:cNvPr>
          <p:cNvPicPr/>
          <p:nvPr/>
        </p:nvPicPr>
        <p:blipFill rotWithShape="1">
          <a:blip r:embed="rId12" cstate="print">
            <a:extLst>
              <a:ext uri="{28A0092B-C50C-407E-A947-70E740481C1C}">
                <a14:useLocalDpi xmlns:a14="http://schemas.microsoft.com/office/drawing/2010/main" val="0"/>
              </a:ext>
            </a:extLst>
          </a:blip>
          <a:srcRect l="38306" t="36001" r="38546" b="36758"/>
          <a:stretch/>
        </p:blipFill>
        <p:spPr bwMode="auto">
          <a:xfrm>
            <a:off x="10040346" y="1933530"/>
            <a:ext cx="587251" cy="424833"/>
          </a:xfrm>
          <a:prstGeom prst="rect">
            <a:avLst/>
          </a:prstGeom>
          <a:noFill/>
          <a:ln>
            <a:noFill/>
          </a:ln>
          <a:extLst>
            <a:ext uri="{53640926-AAD7-44D8-BBD7-CCE9431645EC}">
              <a14:shadowObscured xmlns:a14="http://schemas.microsoft.com/office/drawing/2010/main"/>
            </a:ext>
          </a:extLst>
        </p:spPr>
      </p:pic>
      <p:sp>
        <p:nvSpPr>
          <p:cNvPr id="39" name="TextBox 38">
            <a:extLst>
              <a:ext uri="{FF2B5EF4-FFF2-40B4-BE49-F238E27FC236}">
                <a16:creationId xmlns:a16="http://schemas.microsoft.com/office/drawing/2014/main" id="{790C5DC6-5612-41E4-A8B5-3C6DD0488E7B}"/>
              </a:ext>
            </a:extLst>
          </p:cNvPr>
          <p:cNvSpPr txBox="1"/>
          <p:nvPr/>
        </p:nvSpPr>
        <p:spPr>
          <a:xfrm>
            <a:off x="664493" y="3378986"/>
            <a:ext cx="1358405" cy="369332"/>
          </a:xfrm>
          <a:prstGeom prst="rect">
            <a:avLst/>
          </a:prstGeom>
          <a:noFill/>
        </p:spPr>
        <p:txBody>
          <a:bodyPr wrap="square" rtlCol="0">
            <a:spAutoFit/>
          </a:bodyPr>
          <a:lstStyle/>
          <a:p>
            <a:r>
              <a:rPr lang="en-US" dirty="0">
                <a:latin typeface="Arial Black" panose="020B0604020202020204" pitchFamily="34" charset="0"/>
                <a:ea typeface="Roboto Black" panose="02000000000000000000" pitchFamily="2" charset="0"/>
                <a:cs typeface="Arial Black" panose="020B0604020202020204" pitchFamily="34" charset="0"/>
              </a:rPr>
              <a:t>May, 24</a:t>
            </a:r>
          </a:p>
        </p:txBody>
      </p:sp>
      <p:sp>
        <p:nvSpPr>
          <p:cNvPr id="40" name="TextBox 39">
            <a:extLst>
              <a:ext uri="{FF2B5EF4-FFF2-40B4-BE49-F238E27FC236}">
                <a16:creationId xmlns:a16="http://schemas.microsoft.com/office/drawing/2014/main" id="{06A3C62D-1782-4D19-AAC4-FF29237F1EEE}"/>
              </a:ext>
            </a:extLst>
          </p:cNvPr>
          <p:cNvSpPr txBox="1"/>
          <p:nvPr/>
        </p:nvSpPr>
        <p:spPr>
          <a:xfrm>
            <a:off x="664493" y="4059496"/>
            <a:ext cx="1358405" cy="369332"/>
          </a:xfrm>
          <a:prstGeom prst="rect">
            <a:avLst/>
          </a:prstGeom>
          <a:noFill/>
        </p:spPr>
        <p:txBody>
          <a:bodyPr wrap="square" rtlCol="0">
            <a:spAutoFit/>
          </a:bodyPr>
          <a:lstStyle/>
          <a:p>
            <a:r>
              <a:rPr lang="en-US" dirty="0">
                <a:latin typeface="Arial Black" panose="020B0604020202020204" pitchFamily="34" charset="0"/>
                <a:ea typeface="Roboto Black" panose="02000000000000000000" pitchFamily="2" charset="0"/>
                <a:cs typeface="Arial Black" panose="020B0604020202020204" pitchFamily="34" charset="0"/>
              </a:rPr>
              <a:t>Dec, 20</a:t>
            </a:r>
          </a:p>
        </p:txBody>
      </p:sp>
      <p:sp>
        <p:nvSpPr>
          <p:cNvPr id="41" name="TextBox 40">
            <a:extLst>
              <a:ext uri="{FF2B5EF4-FFF2-40B4-BE49-F238E27FC236}">
                <a16:creationId xmlns:a16="http://schemas.microsoft.com/office/drawing/2014/main" id="{59F9E7D7-AA76-4FA3-9568-98E70B71FC0B}"/>
              </a:ext>
            </a:extLst>
          </p:cNvPr>
          <p:cNvSpPr txBox="1"/>
          <p:nvPr/>
        </p:nvSpPr>
        <p:spPr>
          <a:xfrm>
            <a:off x="620141" y="4607416"/>
            <a:ext cx="975732" cy="646331"/>
          </a:xfrm>
          <a:prstGeom prst="rect">
            <a:avLst/>
          </a:prstGeom>
          <a:noFill/>
        </p:spPr>
        <p:txBody>
          <a:bodyPr wrap="square" rtlCol="0">
            <a:spAutoFit/>
          </a:bodyPr>
          <a:lstStyle/>
          <a:p>
            <a:r>
              <a:rPr lang="pt-BR" dirty="0" err="1">
                <a:latin typeface="Arial Black" panose="020B0604020202020204" pitchFamily="34" charset="0"/>
                <a:ea typeface="Roboto Black" panose="02000000000000000000" pitchFamily="2" charset="0"/>
                <a:cs typeface="Arial Black" panose="020B0604020202020204" pitchFamily="34" charset="0"/>
              </a:rPr>
              <a:t>Since</a:t>
            </a:r>
            <a:r>
              <a:rPr lang="pt-BR" dirty="0">
                <a:latin typeface="Arial Black" panose="020B0604020202020204" pitchFamily="34" charset="0"/>
                <a:ea typeface="Roboto Black" panose="02000000000000000000" pitchFamily="2" charset="0"/>
                <a:cs typeface="Arial Black" panose="020B0604020202020204" pitchFamily="34" charset="0"/>
              </a:rPr>
              <a:t> May</a:t>
            </a:r>
            <a:endParaRPr lang="en-US" dirty="0">
              <a:latin typeface="Arial Black" panose="020B0604020202020204" pitchFamily="34" charset="0"/>
              <a:ea typeface="Roboto Black" panose="02000000000000000000" pitchFamily="2" charset="0"/>
              <a:cs typeface="Arial Black" panose="020B0604020202020204" pitchFamily="34" charset="0"/>
            </a:endParaRPr>
          </a:p>
        </p:txBody>
      </p:sp>
      <p:sp>
        <p:nvSpPr>
          <p:cNvPr id="43" name="TextBox 42">
            <a:extLst>
              <a:ext uri="{FF2B5EF4-FFF2-40B4-BE49-F238E27FC236}">
                <a16:creationId xmlns:a16="http://schemas.microsoft.com/office/drawing/2014/main" id="{2E438663-7D59-424F-ADA3-7F63D6E07881}"/>
              </a:ext>
            </a:extLst>
          </p:cNvPr>
          <p:cNvSpPr txBox="1"/>
          <p:nvPr/>
        </p:nvSpPr>
        <p:spPr>
          <a:xfrm>
            <a:off x="2095655" y="2676314"/>
            <a:ext cx="1494246" cy="369332"/>
          </a:xfrm>
          <a:prstGeom prst="rect">
            <a:avLst/>
          </a:prstGeom>
          <a:noFill/>
        </p:spPr>
        <p:txBody>
          <a:bodyPr wrap="square" rtlCol="0">
            <a:spAutoFit/>
          </a:bodyPr>
          <a:lstStyle/>
          <a:p>
            <a:pPr algn="ctr"/>
            <a:r>
              <a:rPr lang="en-US" b="1" dirty="0">
                <a:solidFill>
                  <a:srgbClr val="C00000"/>
                </a:solidFill>
                <a:latin typeface="Arial Black" panose="020B0604020202020204" pitchFamily="34" charset="0"/>
                <a:ea typeface="Roboto Black" panose="02000000000000000000" pitchFamily="2" charset="0"/>
                <a:cs typeface="Arial Black" panose="020B0604020202020204" pitchFamily="34" charset="0"/>
              </a:rPr>
              <a:t>633</a:t>
            </a:r>
          </a:p>
        </p:txBody>
      </p:sp>
      <p:sp>
        <p:nvSpPr>
          <p:cNvPr id="44" name="TextBox 43">
            <a:extLst>
              <a:ext uri="{FF2B5EF4-FFF2-40B4-BE49-F238E27FC236}">
                <a16:creationId xmlns:a16="http://schemas.microsoft.com/office/drawing/2014/main" id="{675FD365-AC92-4DF0-905C-9A252750DE30}"/>
              </a:ext>
            </a:extLst>
          </p:cNvPr>
          <p:cNvSpPr txBox="1"/>
          <p:nvPr/>
        </p:nvSpPr>
        <p:spPr>
          <a:xfrm>
            <a:off x="2095655" y="3378986"/>
            <a:ext cx="1494246" cy="369332"/>
          </a:xfrm>
          <a:prstGeom prst="rect">
            <a:avLst/>
          </a:prstGeom>
          <a:noFill/>
        </p:spPr>
        <p:txBody>
          <a:bodyPr wrap="square" rtlCol="0">
            <a:spAutoFit/>
          </a:bodyPr>
          <a:lstStyle/>
          <a:p>
            <a:pPr algn="ctr"/>
            <a:r>
              <a:rPr lang="en-US" b="1" dirty="0">
                <a:solidFill>
                  <a:srgbClr val="C00000"/>
                </a:solidFill>
                <a:latin typeface="Arial Black" panose="020B0604020202020204" pitchFamily="34" charset="0"/>
                <a:ea typeface="Roboto Black" panose="02000000000000000000" pitchFamily="2" charset="0"/>
                <a:cs typeface="Arial Black" panose="020B0604020202020204" pitchFamily="34" charset="0"/>
              </a:rPr>
              <a:t>771</a:t>
            </a:r>
          </a:p>
        </p:txBody>
      </p:sp>
      <p:sp>
        <p:nvSpPr>
          <p:cNvPr id="45" name="TextBox 44">
            <a:extLst>
              <a:ext uri="{FF2B5EF4-FFF2-40B4-BE49-F238E27FC236}">
                <a16:creationId xmlns:a16="http://schemas.microsoft.com/office/drawing/2014/main" id="{05A04303-1D97-4330-B539-F46FC6FBA57C}"/>
              </a:ext>
            </a:extLst>
          </p:cNvPr>
          <p:cNvSpPr txBox="1"/>
          <p:nvPr/>
        </p:nvSpPr>
        <p:spPr>
          <a:xfrm>
            <a:off x="2095655" y="4059496"/>
            <a:ext cx="1494246" cy="369332"/>
          </a:xfrm>
          <a:prstGeom prst="rect">
            <a:avLst/>
          </a:prstGeom>
          <a:noFill/>
        </p:spPr>
        <p:txBody>
          <a:bodyPr wrap="square" rtlCol="0">
            <a:spAutoFit/>
          </a:bodyPr>
          <a:lstStyle/>
          <a:p>
            <a:pPr algn="ctr"/>
            <a:r>
              <a:rPr lang="en-US" b="1" dirty="0">
                <a:solidFill>
                  <a:srgbClr val="C00000"/>
                </a:solidFill>
                <a:latin typeface="Arial Black" panose="020B0604020202020204" pitchFamily="34" charset="0"/>
                <a:ea typeface="Roboto Black" panose="02000000000000000000" pitchFamily="2" charset="0"/>
                <a:cs typeface="Arial Black" panose="020B0604020202020204" pitchFamily="34" charset="0"/>
              </a:rPr>
              <a:t>1,015</a:t>
            </a:r>
          </a:p>
        </p:txBody>
      </p:sp>
      <p:sp>
        <p:nvSpPr>
          <p:cNvPr id="46" name="TextBox 45">
            <a:extLst>
              <a:ext uri="{FF2B5EF4-FFF2-40B4-BE49-F238E27FC236}">
                <a16:creationId xmlns:a16="http://schemas.microsoft.com/office/drawing/2014/main" id="{D385E235-4E32-449F-A4C2-CB39E26EC46E}"/>
              </a:ext>
            </a:extLst>
          </p:cNvPr>
          <p:cNvSpPr txBox="1"/>
          <p:nvPr/>
        </p:nvSpPr>
        <p:spPr>
          <a:xfrm>
            <a:off x="2095655" y="4671798"/>
            <a:ext cx="1494246" cy="646331"/>
          </a:xfrm>
          <a:prstGeom prst="rect">
            <a:avLst/>
          </a:prstGeom>
          <a:noFill/>
        </p:spPr>
        <p:txBody>
          <a:bodyPr wrap="square" rtlCol="0">
            <a:spAutoFit/>
          </a:bodyPr>
          <a:lstStyle/>
          <a:p>
            <a:pPr algn="ctr"/>
            <a:r>
              <a:rPr lang="en-US" b="1" dirty="0">
                <a:solidFill>
                  <a:srgbClr val="C00000"/>
                </a:solidFill>
                <a:latin typeface="Arial Black" panose="020B0604020202020204" pitchFamily="34" charset="0"/>
                <a:ea typeface="Roboto Black" panose="02000000000000000000" pitchFamily="2" charset="0"/>
                <a:cs typeface="Arial Black" panose="020B0604020202020204" pitchFamily="34" charset="0"/>
              </a:rPr>
              <a:t>+244</a:t>
            </a:r>
          </a:p>
          <a:p>
            <a:pPr algn="ctr"/>
            <a:r>
              <a:rPr lang="en-US" b="1" dirty="0">
                <a:solidFill>
                  <a:srgbClr val="C00000"/>
                </a:solidFill>
                <a:latin typeface="Arial Black" panose="020B0604020202020204" pitchFamily="34" charset="0"/>
                <a:ea typeface="Roboto Black" panose="02000000000000000000" pitchFamily="2" charset="0"/>
                <a:cs typeface="Arial Black" panose="020B0604020202020204" pitchFamily="34" charset="0"/>
              </a:rPr>
              <a:t>followers</a:t>
            </a:r>
          </a:p>
        </p:txBody>
      </p:sp>
      <p:cxnSp>
        <p:nvCxnSpPr>
          <p:cNvPr id="47" name="Straight Connector 46">
            <a:extLst>
              <a:ext uri="{FF2B5EF4-FFF2-40B4-BE49-F238E27FC236}">
                <a16:creationId xmlns:a16="http://schemas.microsoft.com/office/drawing/2014/main" id="{689897DE-663A-48E5-9FBF-E9485DD0BA7F}"/>
              </a:ext>
            </a:extLst>
          </p:cNvPr>
          <p:cNvCxnSpPr>
            <a:cxnSpLocks/>
          </p:cNvCxnSpPr>
          <p:nvPr/>
        </p:nvCxnSpPr>
        <p:spPr>
          <a:xfrm>
            <a:off x="1127244" y="6135909"/>
            <a:ext cx="10466834" cy="0"/>
          </a:xfrm>
          <a:prstGeom prst="line">
            <a:avLst/>
          </a:prstGeom>
          <a:ln w="19050">
            <a:solidFill>
              <a:schemeClr val="bg2">
                <a:lumMod val="50000"/>
                <a:alpha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1C082B65-151F-4FF8-8526-C0F5B722EB60}"/>
              </a:ext>
            </a:extLst>
          </p:cNvPr>
          <p:cNvSpPr txBox="1"/>
          <p:nvPr/>
        </p:nvSpPr>
        <p:spPr>
          <a:xfrm>
            <a:off x="620141" y="5547387"/>
            <a:ext cx="975732" cy="369332"/>
          </a:xfrm>
          <a:prstGeom prst="rect">
            <a:avLst/>
          </a:prstGeom>
          <a:noFill/>
        </p:spPr>
        <p:txBody>
          <a:bodyPr wrap="square" rtlCol="0">
            <a:spAutoFit/>
          </a:bodyPr>
          <a:lstStyle/>
          <a:p>
            <a:r>
              <a:rPr lang="pt-BR" dirty="0">
                <a:latin typeface="Arial Black" panose="020B0604020202020204" pitchFamily="34" charset="0"/>
                <a:ea typeface="Roboto Black" panose="02000000000000000000" pitchFamily="2" charset="0"/>
                <a:cs typeface="Arial Black" panose="020B0604020202020204" pitchFamily="34" charset="0"/>
              </a:rPr>
              <a:t>YTD%</a:t>
            </a:r>
            <a:endParaRPr lang="en-US" dirty="0">
              <a:latin typeface="Arial Black" panose="020B0604020202020204" pitchFamily="34" charset="0"/>
              <a:ea typeface="Roboto Black" panose="02000000000000000000" pitchFamily="2" charset="0"/>
              <a:cs typeface="Arial Black" panose="020B0604020202020204" pitchFamily="34" charset="0"/>
            </a:endParaRPr>
          </a:p>
        </p:txBody>
      </p:sp>
      <p:sp>
        <p:nvSpPr>
          <p:cNvPr id="49" name="TextBox 48">
            <a:extLst>
              <a:ext uri="{FF2B5EF4-FFF2-40B4-BE49-F238E27FC236}">
                <a16:creationId xmlns:a16="http://schemas.microsoft.com/office/drawing/2014/main" id="{9FFFA27B-6B8A-4817-A167-78268DD3C03D}"/>
              </a:ext>
            </a:extLst>
          </p:cNvPr>
          <p:cNvSpPr txBox="1"/>
          <p:nvPr/>
        </p:nvSpPr>
        <p:spPr>
          <a:xfrm>
            <a:off x="2095655" y="5547387"/>
            <a:ext cx="1494246" cy="369332"/>
          </a:xfrm>
          <a:prstGeom prst="rect">
            <a:avLst/>
          </a:prstGeom>
          <a:noFill/>
        </p:spPr>
        <p:txBody>
          <a:bodyPr wrap="square" rtlCol="0">
            <a:spAutoFit/>
          </a:bodyPr>
          <a:lstStyle/>
          <a:p>
            <a:pPr algn="ctr"/>
            <a:r>
              <a:rPr lang="en-US" b="1" dirty="0">
                <a:solidFill>
                  <a:srgbClr val="C00000"/>
                </a:solidFill>
                <a:latin typeface="Arial Black" panose="020B0604020202020204" pitchFamily="34" charset="0"/>
                <a:ea typeface="Roboto Black" panose="02000000000000000000" pitchFamily="2" charset="0"/>
                <a:cs typeface="Arial Black" panose="020B0604020202020204" pitchFamily="34" charset="0"/>
              </a:rPr>
              <a:t>+60%</a:t>
            </a:r>
          </a:p>
        </p:txBody>
      </p:sp>
      <p:cxnSp>
        <p:nvCxnSpPr>
          <p:cNvPr id="50" name="Straight Connector 49">
            <a:extLst>
              <a:ext uri="{FF2B5EF4-FFF2-40B4-BE49-F238E27FC236}">
                <a16:creationId xmlns:a16="http://schemas.microsoft.com/office/drawing/2014/main" id="{595F081F-9E92-46FB-B057-F6B26A32C5D9}"/>
              </a:ext>
            </a:extLst>
          </p:cNvPr>
          <p:cNvCxnSpPr>
            <a:cxnSpLocks/>
          </p:cNvCxnSpPr>
          <p:nvPr/>
        </p:nvCxnSpPr>
        <p:spPr>
          <a:xfrm>
            <a:off x="3617762" y="2676314"/>
            <a:ext cx="0" cy="3278558"/>
          </a:xfrm>
          <a:prstGeom prst="line">
            <a:avLst/>
          </a:prstGeom>
          <a:ln w="19050">
            <a:solidFill>
              <a:schemeClr val="bg2">
                <a:lumMod val="50000"/>
                <a:alpha val="30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06BC29C3-7744-4352-AFF0-9FA11310727E}"/>
              </a:ext>
            </a:extLst>
          </p:cNvPr>
          <p:cNvSpPr txBox="1"/>
          <p:nvPr/>
        </p:nvSpPr>
        <p:spPr>
          <a:xfrm>
            <a:off x="3812091" y="2676315"/>
            <a:ext cx="872663" cy="369332"/>
          </a:xfrm>
          <a:prstGeom prst="rect">
            <a:avLst/>
          </a:prstGeom>
          <a:noFill/>
        </p:spPr>
        <p:txBody>
          <a:bodyPr wrap="square" rtlCol="0">
            <a:spAutoFit/>
          </a:bodyPr>
          <a:lstStyle/>
          <a:p>
            <a:pPr algn="ctr"/>
            <a:r>
              <a:rPr lang="en-US" b="1" dirty="0">
                <a:solidFill>
                  <a:srgbClr val="C00000"/>
                </a:solidFill>
                <a:latin typeface="Arial Black" panose="020B0604020202020204" pitchFamily="34" charset="0"/>
                <a:ea typeface="Roboto Black" panose="02000000000000000000" pitchFamily="2" charset="0"/>
                <a:cs typeface="Arial Black" panose="020B0604020202020204" pitchFamily="34" charset="0"/>
              </a:rPr>
              <a:t>704</a:t>
            </a:r>
          </a:p>
        </p:txBody>
      </p:sp>
      <p:sp>
        <p:nvSpPr>
          <p:cNvPr id="52" name="TextBox 51">
            <a:extLst>
              <a:ext uri="{FF2B5EF4-FFF2-40B4-BE49-F238E27FC236}">
                <a16:creationId xmlns:a16="http://schemas.microsoft.com/office/drawing/2014/main" id="{DE045093-4411-4FC9-BAF9-17CD209D89F1}"/>
              </a:ext>
            </a:extLst>
          </p:cNvPr>
          <p:cNvSpPr txBox="1"/>
          <p:nvPr/>
        </p:nvSpPr>
        <p:spPr>
          <a:xfrm>
            <a:off x="4999374" y="2676315"/>
            <a:ext cx="1074719" cy="646331"/>
          </a:xfrm>
          <a:prstGeom prst="rect">
            <a:avLst/>
          </a:prstGeom>
          <a:noFill/>
        </p:spPr>
        <p:txBody>
          <a:bodyPr wrap="square" rtlCol="0">
            <a:spAutoFit/>
          </a:bodyPr>
          <a:lstStyle/>
          <a:p>
            <a:pPr algn="ctr"/>
            <a:r>
              <a:rPr lang="en-US" b="1" dirty="0">
                <a:solidFill>
                  <a:srgbClr val="C00000"/>
                </a:solidFill>
                <a:latin typeface="Arial Black" panose="020B0604020202020204" pitchFamily="34" charset="0"/>
                <a:ea typeface="Roboto Black" panose="02000000000000000000" pitchFamily="2" charset="0"/>
                <a:cs typeface="Arial Black" panose="020B0604020202020204" pitchFamily="34" charset="0"/>
              </a:rPr>
              <a:t>&lt;4,632</a:t>
            </a:r>
          </a:p>
        </p:txBody>
      </p:sp>
      <p:sp>
        <p:nvSpPr>
          <p:cNvPr id="53" name="TextBox 52">
            <a:extLst>
              <a:ext uri="{FF2B5EF4-FFF2-40B4-BE49-F238E27FC236}">
                <a16:creationId xmlns:a16="http://schemas.microsoft.com/office/drawing/2014/main" id="{FF627732-C154-4496-9A60-6B686E1C6AA3}"/>
              </a:ext>
            </a:extLst>
          </p:cNvPr>
          <p:cNvSpPr txBox="1"/>
          <p:nvPr/>
        </p:nvSpPr>
        <p:spPr>
          <a:xfrm>
            <a:off x="3797914" y="3388997"/>
            <a:ext cx="872663" cy="646331"/>
          </a:xfrm>
          <a:prstGeom prst="rect">
            <a:avLst/>
          </a:prstGeom>
          <a:noFill/>
        </p:spPr>
        <p:txBody>
          <a:bodyPr wrap="square" rtlCol="0">
            <a:spAutoFit/>
          </a:bodyPr>
          <a:lstStyle/>
          <a:p>
            <a:pPr algn="ctr"/>
            <a:r>
              <a:rPr lang="en-US" b="1" dirty="0">
                <a:solidFill>
                  <a:srgbClr val="C00000"/>
                </a:solidFill>
                <a:latin typeface="Arial Black" panose="020B0604020202020204" pitchFamily="34" charset="0"/>
                <a:ea typeface="Roboto Black" panose="02000000000000000000" pitchFamily="2" charset="0"/>
                <a:cs typeface="Arial Black" panose="020B0604020202020204" pitchFamily="34" charset="0"/>
              </a:rPr>
              <a:t>1,164</a:t>
            </a:r>
          </a:p>
        </p:txBody>
      </p:sp>
      <p:sp>
        <p:nvSpPr>
          <p:cNvPr id="54" name="TextBox 53">
            <a:extLst>
              <a:ext uri="{FF2B5EF4-FFF2-40B4-BE49-F238E27FC236}">
                <a16:creationId xmlns:a16="http://schemas.microsoft.com/office/drawing/2014/main" id="{3064A9A2-F819-4521-BF27-F55F17DDB09B}"/>
              </a:ext>
            </a:extLst>
          </p:cNvPr>
          <p:cNvSpPr txBox="1"/>
          <p:nvPr/>
        </p:nvSpPr>
        <p:spPr>
          <a:xfrm>
            <a:off x="5034397" y="3388997"/>
            <a:ext cx="1074719" cy="369332"/>
          </a:xfrm>
          <a:prstGeom prst="rect">
            <a:avLst/>
          </a:prstGeom>
          <a:noFill/>
        </p:spPr>
        <p:txBody>
          <a:bodyPr wrap="square" rtlCol="0">
            <a:spAutoFit/>
          </a:bodyPr>
          <a:lstStyle/>
          <a:p>
            <a:pPr algn="ctr"/>
            <a:r>
              <a:rPr lang="en-US" b="1" dirty="0">
                <a:solidFill>
                  <a:srgbClr val="C00000"/>
                </a:solidFill>
                <a:latin typeface="Arial Black" panose="020B0604020202020204" pitchFamily="34" charset="0"/>
                <a:ea typeface="Roboto Black" panose="02000000000000000000" pitchFamily="2" charset="0"/>
                <a:cs typeface="Arial Black" panose="020B0604020202020204" pitchFamily="34" charset="0"/>
              </a:rPr>
              <a:t>4,994</a:t>
            </a:r>
          </a:p>
        </p:txBody>
      </p:sp>
      <p:sp>
        <p:nvSpPr>
          <p:cNvPr id="55" name="TextBox 54">
            <a:extLst>
              <a:ext uri="{FF2B5EF4-FFF2-40B4-BE49-F238E27FC236}">
                <a16:creationId xmlns:a16="http://schemas.microsoft.com/office/drawing/2014/main" id="{E8680E28-3D5B-4B7C-A7AB-CEA4D69F4C74}"/>
              </a:ext>
            </a:extLst>
          </p:cNvPr>
          <p:cNvSpPr txBox="1"/>
          <p:nvPr/>
        </p:nvSpPr>
        <p:spPr>
          <a:xfrm>
            <a:off x="3838680" y="4053496"/>
            <a:ext cx="872663" cy="646331"/>
          </a:xfrm>
          <a:prstGeom prst="rect">
            <a:avLst/>
          </a:prstGeom>
          <a:noFill/>
        </p:spPr>
        <p:txBody>
          <a:bodyPr wrap="square" rtlCol="0">
            <a:spAutoFit/>
          </a:bodyPr>
          <a:lstStyle/>
          <a:p>
            <a:pPr algn="ctr"/>
            <a:r>
              <a:rPr lang="en-US" b="1" dirty="0">
                <a:solidFill>
                  <a:srgbClr val="C00000"/>
                </a:solidFill>
                <a:latin typeface="Arial Black" panose="020B0604020202020204" pitchFamily="34" charset="0"/>
                <a:ea typeface="Roboto Black" panose="02000000000000000000" pitchFamily="2" charset="0"/>
                <a:cs typeface="Arial Black" panose="020B0604020202020204" pitchFamily="34" charset="0"/>
              </a:rPr>
              <a:t>1,862</a:t>
            </a:r>
          </a:p>
        </p:txBody>
      </p:sp>
      <p:sp>
        <p:nvSpPr>
          <p:cNvPr id="56" name="TextBox 55">
            <a:extLst>
              <a:ext uri="{FF2B5EF4-FFF2-40B4-BE49-F238E27FC236}">
                <a16:creationId xmlns:a16="http://schemas.microsoft.com/office/drawing/2014/main" id="{DC443A0B-A1B9-4AF6-A75E-90C3693BB9E0}"/>
              </a:ext>
            </a:extLst>
          </p:cNvPr>
          <p:cNvSpPr txBox="1"/>
          <p:nvPr/>
        </p:nvSpPr>
        <p:spPr>
          <a:xfrm>
            <a:off x="5034398" y="4053496"/>
            <a:ext cx="1074719" cy="369332"/>
          </a:xfrm>
          <a:prstGeom prst="rect">
            <a:avLst/>
          </a:prstGeom>
          <a:noFill/>
        </p:spPr>
        <p:txBody>
          <a:bodyPr wrap="square" rtlCol="0">
            <a:spAutoFit/>
          </a:bodyPr>
          <a:lstStyle/>
          <a:p>
            <a:pPr algn="ctr"/>
            <a:r>
              <a:rPr lang="en-US" b="1" dirty="0">
                <a:solidFill>
                  <a:srgbClr val="C00000"/>
                </a:solidFill>
                <a:latin typeface="Arial Black" panose="020B0604020202020204" pitchFamily="34" charset="0"/>
                <a:ea typeface="Roboto Black" panose="02000000000000000000" pitchFamily="2" charset="0"/>
                <a:cs typeface="Arial Black" panose="020B0604020202020204" pitchFamily="34" charset="0"/>
              </a:rPr>
              <a:t>5,361</a:t>
            </a:r>
          </a:p>
        </p:txBody>
      </p:sp>
      <p:sp>
        <p:nvSpPr>
          <p:cNvPr id="57" name="TextBox 56">
            <a:extLst>
              <a:ext uri="{FF2B5EF4-FFF2-40B4-BE49-F238E27FC236}">
                <a16:creationId xmlns:a16="http://schemas.microsoft.com/office/drawing/2014/main" id="{8F96E647-3F14-4272-A9BA-60A3D38F16ED}"/>
              </a:ext>
            </a:extLst>
          </p:cNvPr>
          <p:cNvSpPr txBox="1"/>
          <p:nvPr/>
        </p:nvSpPr>
        <p:spPr>
          <a:xfrm>
            <a:off x="3540519" y="4685855"/>
            <a:ext cx="1387452" cy="923330"/>
          </a:xfrm>
          <a:prstGeom prst="rect">
            <a:avLst/>
          </a:prstGeom>
          <a:noFill/>
        </p:spPr>
        <p:txBody>
          <a:bodyPr wrap="square" rtlCol="0">
            <a:spAutoFit/>
          </a:bodyPr>
          <a:lstStyle/>
          <a:p>
            <a:pPr algn="ctr"/>
            <a:r>
              <a:rPr lang="en-US" b="1" dirty="0">
                <a:solidFill>
                  <a:srgbClr val="C00000"/>
                </a:solidFill>
                <a:latin typeface="Arial Black" panose="020B0604020202020204" pitchFamily="34" charset="0"/>
                <a:ea typeface="Roboto Black" panose="02000000000000000000" pitchFamily="2" charset="0"/>
                <a:cs typeface="Arial Black" panose="020B0604020202020204" pitchFamily="34" charset="0"/>
              </a:rPr>
              <a:t>+698</a:t>
            </a:r>
          </a:p>
          <a:p>
            <a:pPr algn="ctr"/>
            <a:r>
              <a:rPr lang="en-US" b="1" dirty="0">
                <a:solidFill>
                  <a:srgbClr val="C00000"/>
                </a:solidFill>
                <a:latin typeface="Arial Black" panose="020B0604020202020204" pitchFamily="34" charset="0"/>
                <a:ea typeface="Roboto Black" panose="02000000000000000000" pitchFamily="2" charset="0"/>
                <a:cs typeface="Arial Black" panose="020B0604020202020204" pitchFamily="34" charset="0"/>
              </a:rPr>
              <a:t>followers</a:t>
            </a:r>
          </a:p>
        </p:txBody>
      </p:sp>
      <p:sp>
        <p:nvSpPr>
          <p:cNvPr id="58" name="TextBox 57">
            <a:extLst>
              <a:ext uri="{FF2B5EF4-FFF2-40B4-BE49-F238E27FC236}">
                <a16:creationId xmlns:a16="http://schemas.microsoft.com/office/drawing/2014/main" id="{00779A7F-EFE8-4ED1-9A86-D5CB6A341580}"/>
              </a:ext>
            </a:extLst>
          </p:cNvPr>
          <p:cNvSpPr txBox="1"/>
          <p:nvPr/>
        </p:nvSpPr>
        <p:spPr>
          <a:xfrm>
            <a:off x="4816016" y="4671798"/>
            <a:ext cx="1387448" cy="923330"/>
          </a:xfrm>
          <a:prstGeom prst="rect">
            <a:avLst/>
          </a:prstGeom>
          <a:noFill/>
        </p:spPr>
        <p:txBody>
          <a:bodyPr wrap="square" rtlCol="0">
            <a:spAutoFit/>
          </a:bodyPr>
          <a:lstStyle/>
          <a:p>
            <a:pPr algn="ctr"/>
            <a:r>
              <a:rPr lang="en-US" b="1" dirty="0">
                <a:solidFill>
                  <a:srgbClr val="C00000"/>
                </a:solidFill>
                <a:latin typeface="Arial Black" panose="020B0604020202020204" pitchFamily="34" charset="0"/>
                <a:ea typeface="Roboto Black" panose="02000000000000000000" pitchFamily="2" charset="0"/>
                <a:cs typeface="Arial Black" panose="020B0604020202020204" pitchFamily="34" charset="0"/>
              </a:rPr>
              <a:t>+367</a:t>
            </a:r>
          </a:p>
          <a:p>
            <a:pPr algn="ctr"/>
            <a:r>
              <a:rPr lang="en-US" b="1" dirty="0">
                <a:solidFill>
                  <a:srgbClr val="C00000"/>
                </a:solidFill>
                <a:latin typeface="Arial Black" panose="020B0604020202020204" pitchFamily="34" charset="0"/>
                <a:ea typeface="Roboto Black" panose="02000000000000000000" pitchFamily="2" charset="0"/>
                <a:cs typeface="Arial Black" panose="020B0604020202020204" pitchFamily="34" charset="0"/>
              </a:rPr>
              <a:t>followers</a:t>
            </a:r>
          </a:p>
        </p:txBody>
      </p:sp>
      <p:sp>
        <p:nvSpPr>
          <p:cNvPr id="59" name="TextBox 58">
            <a:extLst>
              <a:ext uri="{FF2B5EF4-FFF2-40B4-BE49-F238E27FC236}">
                <a16:creationId xmlns:a16="http://schemas.microsoft.com/office/drawing/2014/main" id="{91AE6C12-8A1F-4044-A69F-FEBBECCCB690}"/>
              </a:ext>
            </a:extLst>
          </p:cNvPr>
          <p:cNvSpPr txBox="1"/>
          <p:nvPr/>
        </p:nvSpPr>
        <p:spPr>
          <a:xfrm>
            <a:off x="3791112" y="5547387"/>
            <a:ext cx="1022296" cy="646331"/>
          </a:xfrm>
          <a:prstGeom prst="rect">
            <a:avLst/>
          </a:prstGeom>
          <a:noFill/>
        </p:spPr>
        <p:txBody>
          <a:bodyPr wrap="square" rtlCol="0">
            <a:spAutoFit/>
          </a:bodyPr>
          <a:lstStyle/>
          <a:p>
            <a:pPr algn="ctr"/>
            <a:r>
              <a:rPr lang="en-US" b="1" dirty="0">
                <a:solidFill>
                  <a:srgbClr val="C00000"/>
                </a:solidFill>
                <a:latin typeface="Arial Black" panose="020B0604020202020204" pitchFamily="34" charset="0"/>
                <a:ea typeface="Roboto Black" panose="02000000000000000000" pitchFamily="2" charset="0"/>
                <a:cs typeface="Arial Black" panose="020B0604020202020204" pitchFamily="34" charset="0"/>
              </a:rPr>
              <a:t>+164%</a:t>
            </a:r>
          </a:p>
        </p:txBody>
      </p:sp>
      <p:sp>
        <p:nvSpPr>
          <p:cNvPr id="60" name="TextBox 59">
            <a:extLst>
              <a:ext uri="{FF2B5EF4-FFF2-40B4-BE49-F238E27FC236}">
                <a16:creationId xmlns:a16="http://schemas.microsoft.com/office/drawing/2014/main" id="{9173690B-28DA-4C45-A970-33A3AE4C595C}"/>
              </a:ext>
            </a:extLst>
          </p:cNvPr>
          <p:cNvSpPr txBox="1"/>
          <p:nvPr/>
        </p:nvSpPr>
        <p:spPr>
          <a:xfrm>
            <a:off x="5034398" y="5547387"/>
            <a:ext cx="1074719" cy="369332"/>
          </a:xfrm>
          <a:prstGeom prst="rect">
            <a:avLst/>
          </a:prstGeom>
          <a:noFill/>
        </p:spPr>
        <p:txBody>
          <a:bodyPr wrap="square" rtlCol="0">
            <a:spAutoFit/>
          </a:bodyPr>
          <a:lstStyle/>
          <a:p>
            <a:pPr algn="ctr"/>
            <a:r>
              <a:rPr lang="en-US" b="1" dirty="0">
                <a:solidFill>
                  <a:srgbClr val="C00000"/>
                </a:solidFill>
                <a:latin typeface="Arial Black" panose="020B0604020202020204" pitchFamily="34" charset="0"/>
                <a:ea typeface="Roboto Black" panose="02000000000000000000" pitchFamily="2" charset="0"/>
                <a:cs typeface="Arial Black" panose="020B0604020202020204" pitchFamily="34" charset="0"/>
              </a:rPr>
              <a:t>+16%</a:t>
            </a:r>
          </a:p>
        </p:txBody>
      </p:sp>
      <p:cxnSp>
        <p:nvCxnSpPr>
          <p:cNvPr id="61" name="Straight Connector 60">
            <a:extLst>
              <a:ext uri="{FF2B5EF4-FFF2-40B4-BE49-F238E27FC236}">
                <a16:creationId xmlns:a16="http://schemas.microsoft.com/office/drawing/2014/main" id="{3F28CE8C-538D-42F4-B07E-26439B4BC2DD}"/>
              </a:ext>
            </a:extLst>
          </p:cNvPr>
          <p:cNvCxnSpPr>
            <a:cxnSpLocks/>
          </p:cNvCxnSpPr>
          <p:nvPr/>
        </p:nvCxnSpPr>
        <p:spPr>
          <a:xfrm>
            <a:off x="6309174" y="2676314"/>
            <a:ext cx="0" cy="3278558"/>
          </a:xfrm>
          <a:prstGeom prst="line">
            <a:avLst/>
          </a:prstGeom>
          <a:ln w="19050">
            <a:solidFill>
              <a:schemeClr val="bg2">
                <a:lumMod val="50000"/>
                <a:alpha val="30000"/>
              </a:schemeClr>
            </a:solidFill>
            <a:prstDash val="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4E741D48-821D-48A0-803C-FCC3FD7F0CBA}"/>
              </a:ext>
            </a:extLst>
          </p:cNvPr>
          <p:cNvSpPr txBox="1"/>
          <p:nvPr/>
        </p:nvSpPr>
        <p:spPr>
          <a:xfrm>
            <a:off x="6344118" y="2676314"/>
            <a:ext cx="1494246" cy="369332"/>
          </a:xfrm>
          <a:prstGeom prst="rect">
            <a:avLst/>
          </a:prstGeom>
          <a:noFill/>
        </p:spPr>
        <p:txBody>
          <a:bodyPr wrap="square" rtlCol="0">
            <a:spAutoFit/>
          </a:bodyPr>
          <a:lstStyle/>
          <a:p>
            <a:pPr algn="ctr"/>
            <a:r>
              <a:rPr lang="en-US" b="1" dirty="0">
                <a:solidFill>
                  <a:srgbClr val="C00000"/>
                </a:solidFill>
                <a:latin typeface="Arial Black" panose="020B0604020202020204" pitchFamily="34" charset="0"/>
                <a:ea typeface="Roboto Black" panose="02000000000000000000" pitchFamily="2" charset="0"/>
                <a:cs typeface="Arial Black" panose="020B0604020202020204" pitchFamily="34" charset="0"/>
              </a:rPr>
              <a:t>1,891</a:t>
            </a:r>
          </a:p>
        </p:txBody>
      </p:sp>
      <p:sp>
        <p:nvSpPr>
          <p:cNvPr id="63" name="TextBox 62">
            <a:extLst>
              <a:ext uri="{FF2B5EF4-FFF2-40B4-BE49-F238E27FC236}">
                <a16:creationId xmlns:a16="http://schemas.microsoft.com/office/drawing/2014/main" id="{103D3216-3A13-4AA0-A973-B670D7E97217}"/>
              </a:ext>
            </a:extLst>
          </p:cNvPr>
          <p:cNvSpPr txBox="1"/>
          <p:nvPr/>
        </p:nvSpPr>
        <p:spPr>
          <a:xfrm>
            <a:off x="6344118" y="3378986"/>
            <a:ext cx="1494246" cy="369332"/>
          </a:xfrm>
          <a:prstGeom prst="rect">
            <a:avLst/>
          </a:prstGeom>
          <a:noFill/>
        </p:spPr>
        <p:txBody>
          <a:bodyPr wrap="square" rtlCol="0">
            <a:spAutoFit/>
          </a:bodyPr>
          <a:lstStyle/>
          <a:p>
            <a:pPr algn="ctr"/>
            <a:r>
              <a:rPr lang="en-US" b="1" dirty="0">
                <a:solidFill>
                  <a:srgbClr val="C00000"/>
                </a:solidFill>
                <a:latin typeface="Arial Black" panose="020B0604020202020204" pitchFamily="34" charset="0"/>
                <a:ea typeface="Roboto Black" panose="02000000000000000000" pitchFamily="2" charset="0"/>
                <a:cs typeface="Arial Black" panose="020B0604020202020204" pitchFamily="34" charset="0"/>
              </a:rPr>
              <a:t>1,922</a:t>
            </a:r>
          </a:p>
        </p:txBody>
      </p:sp>
      <p:sp>
        <p:nvSpPr>
          <p:cNvPr id="64" name="TextBox 63">
            <a:extLst>
              <a:ext uri="{FF2B5EF4-FFF2-40B4-BE49-F238E27FC236}">
                <a16:creationId xmlns:a16="http://schemas.microsoft.com/office/drawing/2014/main" id="{AB3D9234-FB1F-4F83-9125-69C9C8FE87F3}"/>
              </a:ext>
            </a:extLst>
          </p:cNvPr>
          <p:cNvSpPr txBox="1"/>
          <p:nvPr/>
        </p:nvSpPr>
        <p:spPr>
          <a:xfrm>
            <a:off x="6344118" y="4059496"/>
            <a:ext cx="1494246" cy="369332"/>
          </a:xfrm>
          <a:prstGeom prst="rect">
            <a:avLst/>
          </a:prstGeom>
          <a:noFill/>
        </p:spPr>
        <p:txBody>
          <a:bodyPr wrap="square" rtlCol="0">
            <a:spAutoFit/>
          </a:bodyPr>
          <a:lstStyle/>
          <a:p>
            <a:pPr algn="ctr"/>
            <a:r>
              <a:rPr lang="en-US" b="1" dirty="0">
                <a:solidFill>
                  <a:srgbClr val="C00000"/>
                </a:solidFill>
                <a:latin typeface="Arial Black" panose="020B0604020202020204" pitchFamily="34" charset="0"/>
                <a:ea typeface="Roboto Black" panose="02000000000000000000" pitchFamily="2" charset="0"/>
                <a:cs typeface="Arial Black" panose="020B0604020202020204" pitchFamily="34" charset="0"/>
              </a:rPr>
              <a:t>1,961</a:t>
            </a:r>
          </a:p>
        </p:txBody>
      </p:sp>
      <p:sp>
        <p:nvSpPr>
          <p:cNvPr id="65" name="TextBox 64">
            <a:extLst>
              <a:ext uri="{FF2B5EF4-FFF2-40B4-BE49-F238E27FC236}">
                <a16:creationId xmlns:a16="http://schemas.microsoft.com/office/drawing/2014/main" id="{834D227D-14D6-450E-A86A-EA7F2C5A66C5}"/>
              </a:ext>
            </a:extLst>
          </p:cNvPr>
          <p:cNvSpPr txBox="1"/>
          <p:nvPr/>
        </p:nvSpPr>
        <p:spPr>
          <a:xfrm>
            <a:off x="6344118" y="4671798"/>
            <a:ext cx="1494246" cy="646331"/>
          </a:xfrm>
          <a:prstGeom prst="rect">
            <a:avLst/>
          </a:prstGeom>
          <a:noFill/>
        </p:spPr>
        <p:txBody>
          <a:bodyPr wrap="square" rtlCol="0">
            <a:spAutoFit/>
          </a:bodyPr>
          <a:lstStyle/>
          <a:p>
            <a:pPr algn="ctr"/>
            <a:r>
              <a:rPr lang="en-US" b="1" dirty="0">
                <a:solidFill>
                  <a:srgbClr val="C00000"/>
                </a:solidFill>
                <a:latin typeface="Arial Black" panose="020B0604020202020204" pitchFamily="34" charset="0"/>
                <a:ea typeface="Roboto Black" panose="02000000000000000000" pitchFamily="2" charset="0"/>
                <a:cs typeface="Arial Black" panose="020B0604020202020204" pitchFamily="34" charset="0"/>
              </a:rPr>
              <a:t>+39</a:t>
            </a:r>
          </a:p>
          <a:p>
            <a:pPr algn="ctr"/>
            <a:r>
              <a:rPr lang="en-US" b="1" dirty="0">
                <a:solidFill>
                  <a:srgbClr val="C00000"/>
                </a:solidFill>
                <a:latin typeface="Arial Black" panose="020B0604020202020204" pitchFamily="34" charset="0"/>
                <a:ea typeface="Roboto Black" panose="02000000000000000000" pitchFamily="2" charset="0"/>
                <a:cs typeface="Arial Black" panose="020B0604020202020204" pitchFamily="34" charset="0"/>
              </a:rPr>
              <a:t>followers</a:t>
            </a:r>
          </a:p>
        </p:txBody>
      </p:sp>
      <p:sp>
        <p:nvSpPr>
          <p:cNvPr id="66" name="TextBox 65">
            <a:extLst>
              <a:ext uri="{FF2B5EF4-FFF2-40B4-BE49-F238E27FC236}">
                <a16:creationId xmlns:a16="http://schemas.microsoft.com/office/drawing/2014/main" id="{49D0F3FF-F620-4DF3-8DFC-33F0DC70B22D}"/>
              </a:ext>
            </a:extLst>
          </p:cNvPr>
          <p:cNvSpPr txBox="1"/>
          <p:nvPr/>
        </p:nvSpPr>
        <p:spPr>
          <a:xfrm>
            <a:off x="6344118" y="5547387"/>
            <a:ext cx="1494246" cy="369332"/>
          </a:xfrm>
          <a:prstGeom prst="rect">
            <a:avLst/>
          </a:prstGeom>
          <a:noFill/>
        </p:spPr>
        <p:txBody>
          <a:bodyPr wrap="square" rtlCol="0">
            <a:spAutoFit/>
          </a:bodyPr>
          <a:lstStyle/>
          <a:p>
            <a:pPr algn="ctr"/>
            <a:r>
              <a:rPr lang="en-US" b="1" dirty="0">
                <a:solidFill>
                  <a:srgbClr val="C00000"/>
                </a:solidFill>
                <a:latin typeface="Arial Black" panose="020B0604020202020204" pitchFamily="34" charset="0"/>
                <a:ea typeface="Roboto Black" panose="02000000000000000000" pitchFamily="2" charset="0"/>
                <a:cs typeface="Arial Black" panose="020B0604020202020204" pitchFamily="34" charset="0"/>
              </a:rPr>
              <a:t>+4%</a:t>
            </a:r>
          </a:p>
        </p:txBody>
      </p:sp>
      <p:cxnSp>
        <p:nvCxnSpPr>
          <p:cNvPr id="67" name="Straight Connector 66">
            <a:extLst>
              <a:ext uri="{FF2B5EF4-FFF2-40B4-BE49-F238E27FC236}">
                <a16:creationId xmlns:a16="http://schemas.microsoft.com/office/drawing/2014/main" id="{8A6BA624-C49B-45C0-AA56-AFB4FEE4FFA4}"/>
              </a:ext>
            </a:extLst>
          </p:cNvPr>
          <p:cNvCxnSpPr>
            <a:cxnSpLocks/>
          </p:cNvCxnSpPr>
          <p:nvPr/>
        </p:nvCxnSpPr>
        <p:spPr>
          <a:xfrm>
            <a:off x="7866225" y="2676314"/>
            <a:ext cx="0" cy="3278558"/>
          </a:xfrm>
          <a:prstGeom prst="line">
            <a:avLst/>
          </a:prstGeom>
          <a:ln w="19050">
            <a:solidFill>
              <a:schemeClr val="bg2">
                <a:lumMod val="50000"/>
                <a:alpha val="3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F80626C1-6DF9-437D-B0E4-643D64640D3F}"/>
              </a:ext>
            </a:extLst>
          </p:cNvPr>
          <p:cNvCxnSpPr>
            <a:cxnSpLocks/>
          </p:cNvCxnSpPr>
          <p:nvPr/>
        </p:nvCxnSpPr>
        <p:spPr>
          <a:xfrm>
            <a:off x="7853537" y="2676314"/>
            <a:ext cx="0" cy="3278558"/>
          </a:xfrm>
          <a:prstGeom prst="line">
            <a:avLst/>
          </a:prstGeom>
          <a:ln w="19050">
            <a:solidFill>
              <a:schemeClr val="bg2">
                <a:lumMod val="50000"/>
                <a:alpha val="30000"/>
              </a:schemeClr>
            </a:solidFill>
            <a:prstDash val="dash"/>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B872854A-649F-40F2-AE79-EBF38FA6D578}"/>
              </a:ext>
            </a:extLst>
          </p:cNvPr>
          <p:cNvSpPr txBox="1"/>
          <p:nvPr/>
        </p:nvSpPr>
        <p:spPr>
          <a:xfrm>
            <a:off x="7888481" y="2676314"/>
            <a:ext cx="1494246" cy="369332"/>
          </a:xfrm>
          <a:prstGeom prst="rect">
            <a:avLst/>
          </a:prstGeom>
          <a:noFill/>
        </p:spPr>
        <p:txBody>
          <a:bodyPr wrap="square" rtlCol="0">
            <a:spAutoFit/>
          </a:bodyPr>
          <a:lstStyle/>
          <a:p>
            <a:pPr algn="ctr"/>
            <a:r>
              <a:rPr lang="en-US" b="1" dirty="0">
                <a:solidFill>
                  <a:srgbClr val="C00000"/>
                </a:solidFill>
                <a:latin typeface="Arial Black" panose="020B0604020202020204" pitchFamily="34" charset="0"/>
                <a:ea typeface="Roboto Black" panose="02000000000000000000" pitchFamily="2" charset="0"/>
                <a:cs typeface="Arial Black" panose="020B0604020202020204" pitchFamily="34" charset="0"/>
              </a:rPr>
              <a:t>2,058</a:t>
            </a:r>
          </a:p>
        </p:txBody>
      </p:sp>
      <p:sp>
        <p:nvSpPr>
          <p:cNvPr id="71" name="TextBox 70">
            <a:extLst>
              <a:ext uri="{FF2B5EF4-FFF2-40B4-BE49-F238E27FC236}">
                <a16:creationId xmlns:a16="http://schemas.microsoft.com/office/drawing/2014/main" id="{6212B622-A4CF-4DAD-8485-1A2BB3FDE223}"/>
              </a:ext>
            </a:extLst>
          </p:cNvPr>
          <p:cNvSpPr txBox="1"/>
          <p:nvPr/>
        </p:nvSpPr>
        <p:spPr>
          <a:xfrm>
            <a:off x="7888481" y="3378986"/>
            <a:ext cx="1494246" cy="369332"/>
          </a:xfrm>
          <a:prstGeom prst="rect">
            <a:avLst/>
          </a:prstGeom>
          <a:noFill/>
        </p:spPr>
        <p:txBody>
          <a:bodyPr wrap="square" rtlCol="0">
            <a:spAutoFit/>
          </a:bodyPr>
          <a:lstStyle/>
          <a:p>
            <a:pPr algn="ctr"/>
            <a:r>
              <a:rPr lang="en-US" b="1" dirty="0">
                <a:solidFill>
                  <a:srgbClr val="C00000"/>
                </a:solidFill>
                <a:latin typeface="Arial Black" panose="020B0604020202020204" pitchFamily="34" charset="0"/>
                <a:ea typeface="Roboto Black" panose="02000000000000000000" pitchFamily="2" charset="0"/>
                <a:cs typeface="Arial Black" panose="020B0604020202020204" pitchFamily="34" charset="0"/>
              </a:rPr>
              <a:t>2,096</a:t>
            </a:r>
          </a:p>
        </p:txBody>
      </p:sp>
      <p:sp>
        <p:nvSpPr>
          <p:cNvPr id="72" name="TextBox 71">
            <a:extLst>
              <a:ext uri="{FF2B5EF4-FFF2-40B4-BE49-F238E27FC236}">
                <a16:creationId xmlns:a16="http://schemas.microsoft.com/office/drawing/2014/main" id="{2C563091-4F65-4FE2-9333-16DDF73A2933}"/>
              </a:ext>
            </a:extLst>
          </p:cNvPr>
          <p:cNvSpPr txBox="1"/>
          <p:nvPr/>
        </p:nvSpPr>
        <p:spPr>
          <a:xfrm>
            <a:off x="7888481" y="4059496"/>
            <a:ext cx="1494246" cy="369332"/>
          </a:xfrm>
          <a:prstGeom prst="rect">
            <a:avLst/>
          </a:prstGeom>
          <a:noFill/>
        </p:spPr>
        <p:txBody>
          <a:bodyPr wrap="square" rtlCol="0">
            <a:spAutoFit/>
          </a:bodyPr>
          <a:lstStyle/>
          <a:p>
            <a:pPr algn="ctr"/>
            <a:r>
              <a:rPr lang="en-US" b="1" dirty="0">
                <a:solidFill>
                  <a:srgbClr val="C00000"/>
                </a:solidFill>
                <a:latin typeface="Arial Black" panose="020B0604020202020204" pitchFamily="34" charset="0"/>
                <a:ea typeface="Roboto Black" panose="02000000000000000000" pitchFamily="2" charset="0"/>
                <a:cs typeface="Arial Black" panose="020B0604020202020204" pitchFamily="34" charset="0"/>
              </a:rPr>
              <a:t>2,136</a:t>
            </a:r>
          </a:p>
        </p:txBody>
      </p:sp>
      <p:sp>
        <p:nvSpPr>
          <p:cNvPr id="73" name="TextBox 72">
            <a:extLst>
              <a:ext uri="{FF2B5EF4-FFF2-40B4-BE49-F238E27FC236}">
                <a16:creationId xmlns:a16="http://schemas.microsoft.com/office/drawing/2014/main" id="{1D5FD6C6-96E4-4B62-B341-964730981EE9}"/>
              </a:ext>
            </a:extLst>
          </p:cNvPr>
          <p:cNvSpPr txBox="1"/>
          <p:nvPr/>
        </p:nvSpPr>
        <p:spPr>
          <a:xfrm>
            <a:off x="7888481" y="4671798"/>
            <a:ext cx="1494246" cy="646331"/>
          </a:xfrm>
          <a:prstGeom prst="rect">
            <a:avLst/>
          </a:prstGeom>
          <a:noFill/>
        </p:spPr>
        <p:txBody>
          <a:bodyPr wrap="square" rtlCol="0">
            <a:spAutoFit/>
          </a:bodyPr>
          <a:lstStyle/>
          <a:p>
            <a:pPr algn="ctr"/>
            <a:r>
              <a:rPr lang="en-US" b="1" dirty="0">
                <a:solidFill>
                  <a:srgbClr val="C00000"/>
                </a:solidFill>
                <a:latin typeface="Arial Black" panose="020B0604020202020204" pitchFamily="34" charset="0"/>
                <a:ea typeface="Roboto Black" panose="02000000000000000000" pitchFamily="2" charset="0"/>
                <a:cs typeface="Arial Black" panose="020B0604020202020204" pitchFamily="34" charset="0"/>
              </a:rPr>
              <a:t>+40</a:t>
            </a:r>
          </a:p>
          <a:p>
            <a:pPr algn="ctr"/>
            <a:r>
              <a:rPr lang="en-US" b="1" dirty="0">
                <a:solidFill>
                  <a:srgbClr val="C00000"/>
                </a:solidFill>
                <a:latin typeface="Arial Black" panose="020B0604020202020204" pitchFamily="34" charset="0"/>
                <a:ea typeface="Roboto Black" panose="02000000000000000000" pitchFamily="2" charset="0"/>
                <a:cs typeface="Arial Black" panose="020B0604020202020204" pitchFamily="34" charset="0"/>
              </a:rPr>
              <a:t>followers</a:t>
            </a:r>
          </a:p>
        </p:txBody>
      </p:sp>
      <p:sp>
        <p:nvSpPr>
          <p:cNvPr id="74" name="TextBox 73">
            <a:extLst>
              <a:ext uri="{FF2B5EF4-FFF2-40B4-BE49-F238E27FC236}">
                <a16:creationId xmlns:a16="http://schemas.microsoft.com/office/drawing/2014/main" id="{659AFBED-29E8-4DF7-83D3-528098BC326E}"/>
              </a:ext>
            </a:extLst>
          </p:cNvPr>
          <p:cNvSpPr txBox="1"/>
          <p:nvPr/>
        </p:nvSpPr>
        <p:spPr>
          <a:xfrm>
            <a:off x="7888481" y="5547387"/>
            <a:ext cx="1494246" cy="369332"/>
          </a:xfrm>
          <a:prstGeom prst="rect">
            <a:avLst/>
          </a:prstGeom>
          <a:noFill/>
        </p:spPr>
        <p:txBody>
          <a:bodyPr wrap="square" rtlCol="0">
            <a:spAutoFit/>
          </a:bodyPr>
          <a:lstStyle/>
          <a:p>
            <a:pPr algn="ctr"/>
            <a:r>
              <a:rPr lang="en-US" b="1" dirty="0">
                <a:solidFill>
                  <a:srgbClr val="C00000"/>
                </a:solidFill>
                <a:latin typeface="Arial Black" panose="020B0604020202020204" pitchFamily="34" charset="0"/>
                <a:ea typeface="Roboto Black" panose="02000000000000000000" pitchFamily="2" charset="0"/>
                <a:cs typeface="Arial Black" panose="020B0604020202020204" pitchFamily="34" charset="0"/>
              </a:rPr>
              <a:t>+4%</a:t>
            </a:r>
          </a:p>
        </p:txBody>
      </p:sp>
      <p:cxnSp>
        <p:nvCxnSpPr>
          <p:cNvPr id="75" name="Straight Connector 74">
            <a:extLst>
              <a:ext uri="{FF2B5EF4-FFF2-40B4-BE49-F238E27FC236}">
                <a16:creationId xmlns:a16="http://schemas.microsoft.com/office/drawing/2014/main" id="{167FC79F-9511-4713-AD50-A533AFF2A9D8}"/>
              </a:ext>
            </a:extLst>
          </p:cNvPr>
          <p:cNvCxnSpPr>
            <a:cxnSpLocks/>
          </p:cNvCxnSpPr>
          <p:nvPr/>
        </p:nvCxnSpPr>
        <p:spPr>
          <a:xfrm>
            <a:off x="9410588" y="2676314"/>
            <a:ext cx="0" cy="3278558"/>
          </a:xfrm>
          <a:prstGeom prst="line">
            <a:avLst/>
          </a:prstGeom>
          <a:ln w="19050">
            <a:solidFill>
              <a:schemeClr val="bg2">
                <a:lumMod val="50000"/>
                <a:alpha val="30000"/>
              </a:schemeClr>
            </a:solidFill>
            <a:prstDash val="dash"/>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8BAB9D1F-88A6-4162-BA66-7F02E601E981}"/>
              </a:ext>
            </a:extLst>
          </p:cNvPr>
          <p:cNvSpPr txBox="1"/>
          <p:nvPr/>
        </p:nvSpPr>
        <p:spPr>
          <a:xfrm>
            <a:off x="9547999" y="2676314"/>
            <a:ext cx="1494246" cy="369332"/>
          </a:xfrm>
          <a:prstGeom prst="rect">
            <a:avLst/>
          </a:prstGeom>
          <a:noFill/>
        </p:spPr>
        <p:txBody>
          <a:bodyPr wrap="square" rtlCol="0">
            <a:spAutoFit/>
          </a:bodyPr>
          <a:lstStyle/>
          <a:p>
            <a:pPr algn="ctr"/>
            <a:r>
              <a:rPr lang="en-US" b="1" dirty="0">
                <a:solidFill>
                  <a:srgbClr val="C00000"/>
                </a:solidFill>
                <a:latin typeface="Arial Black" panose="020B0604020202020204" pitchFamily="34" charset="0"/>
                <a:ea typeface="Roboto Black" panose="02000000000000000000" pitchFamily="2" charset="0"/>
                <a:cs typeface="Arial Black" panose="020B0604020202020204" pitchFamily="34" charset="0"/>
              </a:rPr>
              <a:t>89</a:t>
            </a:r>
          </a:p>
        </p:txBody>
      </p:sp>
      <p:sp>
        <p:nvSpPr>
          <p:cNvPr id="79" name="TextBox 78">
            <a:extLst>
              <a:ext uri="{FF2B5EF4-FFF2-40B4-BE49-F238E27FC236}">
                <a16:creationId xmlns:a16="http://schemas.microsoft.com/office/drawing/2014/main" id="{F77F60A4-9F33-41D8-B94B-A35A419990E2}"/>
              </a:ext>
            </a:extLst>
          </p:cNvPr>
          <p:cNvSpPr txBox="1"/>
          <p:nvPr/>
        </p:nvSpPr>
        <p:spPr>
          <a:xfrm>
            <a:off x="9547999" y="3378986"/>
            <a:ext cx="1494246" cy="369332"/>
          </a:xfrm>
          <a:prstGeom prst="rect">
            <a:avLst/>
          </a:prstGeom>
          <a:noFill/>
        </p:spPr>
        <p:txBody>
          <a:bodyPr wrap="square" rtlCol="0">
            <a:spAutoFit/>
          </a:bodyPr>
          <a:lstStyle/>
          <a:p>
            <a:pPr algn="ctr"/>
            <a:r>
              <a:rPr lang="en-US" b="1" dirty="0">
                <a:solidFill>
                  <a:srgbClr val="C00000"/>
                </a:solidFill>
                <a:latin typeface="Arial Black" panose="020B0604020202020204" pitchFamily="34" charset="0"/>
                <a:ea typeface="Roboto Black" panose="02000000000000000000" pitchFamily="2" charset="0"/>
                <a:cs typeface="Arial Black" panose="020B0604020202020204" pitchFamily="34" charset="0"/>
              </a:rPr>
              <a:t>122</a:t>
            </a:r>
          </a:p>
        </p:txBody>
      </p:sp>
      <p:sp>
        <p:nvSpPr>
          <p:cNvPr id="80" name="TextBox 79">
            <a:extLst>
              <a:ext uri="{FF2B5EF4-FFF2-40B4-BE49-F238E27FC236}">
                <a16:creationId xmlns:a16="http://schemas.microsoft.com/office/drawing/2014/main" id="{9B8C572F-A7D8-459E-9392-3536EEAA80C8}"/>
              </a:ext>
            </a:extLst>
          </p:cNvPr>
          <p:cNvSpPr txBox="1"/>
          <p:nvPr/>
        </p:nvSpPr>
        <p:spPr>
          <a:xfrm>
            <a:off x="9547999" y="4059496"/>
            <a:ext cx="1494246" cy="369332"/>
          </a:xfrm>
          <a:prstGeom prst="rect">
            <a:avLst/>
          </a:prstGeom>
          <a:noFill/>
        </p:spPr>
        <p:txBody>
          <a:bodyPr wrap="square" rtlCol="0">
            <a:spAutoFit/>
          </a:bodyPr>
          <a:lstStyle/>
          <a:p>
            <a:pPr algn="ctr"/>
            <a:r>
              <a:rPr lang="en-US" b="1" dirty="0">
                <a:solidFill>
                  <a:srgbClr val="C00000"/>
                </a:solidFill>
                <a:latin typeface="Arial Black" panose="020B0604020202020204" pitchFamily="34" charset="0"/>
                <a:ea typeface="Roboto Black" panose="02000000000000000000" pitchFamily="2" charset="0"/>
                <a:cs typeface="Arial Black" panose="020B0604020202020204" pitchFamily="34" charset="0"/>
              </a:rPr>
              <a:t>215</a:t>
            </a:r>
          </a:p>
        </p:txBody>
      </p:sp>
      <p:sp>
        <p:nvSpPr>
          <p:cNvPr id="81" name="TextBox 80">
            <a:extLst>
              <a:ext uri="{FF2B5EF4-FFF2-40B4-BE49-F238E27FC236}">
                <a16:creationId xmlns:a16="http://schemas.microsoft.com/office/drawing/2014/main" id="{EF9CF82C-E754-4215-A32F-74543AA33C9A}"/>
              </a:ext>
            </a:extLst>
          </p:cNvPr>
          <p:cNvSpPr txBox="1"/>
          <p:nvPr/>
        </p:nvSpPr>
        <p:spPr>
          <a:xfrm>
            <a:off x="9344849" y="4664226"/>
            <a:ext cx="1978244" cy="646331"/>
          </a:xfrm>
          <a:prstGeom prst="rect">
            <a:avLst/>
          </a:prstGeom>
          <a:noFill/>
        </p:spPr>
        <p:txBody>
          <a:bodyPr wrap="square" rtlCol="0">
            <a:spAutoFit/>
          </a:bodyPr>
          <a:lstStyle/>
          <a:p>
            <a:pPr algn="ctr"/>
            <a:r>
              <a:rPr lang="en-US" b="1" dirty="0">
                <a:solidFill>
                  <a:srgbClr val="C00000"/>
                </a:solidFill>
                <a:latin typeface="Arial Black" panose="020B0604020202020204" pitchFamily="34" charset="0"/>
                <a:ea typeface="Roboto Black" panose="02000000000000000000" pitchFamily="2" charset="0"/>
                <a:cs typeface="Arial Black" panose="020B0604020202020204" pitchFamily="34" charset="0"/>
              </a:rPr>
              <a:t>+93</a:t>
            </a:r>
          </a:p>
          <a:p>
            <a:pPr algn="ctr"/>
            <a:r>
              <a:rPr lang="en-US" b="1" dirty="0">
                <a:solidFill>
                  <a:srgbClr val="C00000"/>
                </a:solidFill>
                <a:latin typeface="Arial Black" panose="020B0604020202020204" pitchFamily="34" charset="0"/>
                <a:ea typeface="Roboto Black" panose="02000000000000000000" pitchFamily="2" charset="0"/>
                <a:cs typeface="Arial Black" panose="020B0604020202020204" pitchFamily="34" charset="0"/>
              </a:rPr>
              <a:t>subscribers</a:t>
            </a:r>
          </a:p>
        </p:txBody>
      </p:sp>
      <p:sp>
        <p:nvSpPr>
          <p:cNvPr id="82" name="TextBox 81">
            <a:extLst>
              <a:ext uri="{FF2B5EF4-FFF2-40B4-BE49-F238E27FC236}">
                <a16:creationId xmlns:a16="http://schemas.microsoft.com/office/drawing/2014/main" id="{5BB6D680-C73C-4B87-8119-4E4EE885D78D}"/>
              </a:ext>
            </a:extLst>
          </p:cNvPr>
          <p:cNvSpPr txBox="1"/>
          <p:nvPr/>
        </p:nvSpPr>
        <p:spPr>
          <a:xfrm>
            <a:off x="9547999" y="5547387"/>
            <a:ext cx="1494246" cy="369332"/>
          </a:xfrm>
          <a:prstGeom prst="rect">
            <a:avLst/>
          </a:prstGeom>
          <a:noFill/>
        </p:spPr>
        <p:txBody>
          <a:bodyPr wrap="square" rtlCol="0">
            <a:spAutoFit/>
          </a:bodyPr>
          <a:lstStyle/>
          <a:p>
            <a:pPr algn="ctr"/>
            <a:r>
              <a:rPr lang="en-US" b="1" dirty="0">
                <a:solidFill>
                  <a:srgbClr val="C00000"/>
                </a:solidFill>
                <a:latin typeface="Arial Black" panose="020B0604020202020204" pitchFamily="34" charset="0"/>
                <a:ea typeface="Roboto Black" panose="02000000000000000000" pitchFamily="2" charset="0"/>
                <a:cs typeface="Arial Black" panose="020B0604020202020204" pitchFamily="34" charset="0"/>
              </a:rPr>
              <a:t>+142%</a:t>
            </a:r>
          </a:p>
        </p:txBody>
      </p:sp>
      <p:sp>
        <p:nvSpPr>
          <p:cNvPr id="84" name="Oval 83">
            <a:extLst>
              <a:ext uri="{FF2B5EF4-FFF2-40B4-BE49-F238E27FC236}">
                <a16:creationId xmlns:a16="http://schemas.microsoft.com/office/drawing/2014/main" id="{829C40F2-98F6-4F78-9DBD-1233E3261D6E}"/>
              </a:ext>
            </a:extLst>
          </p:cNvPr>
          <p:cNvSpPr/>
          <p:nvPr/>
        </p:nvSpPr>
        <p:spPr>
          <a:xfrm>
            <a:off x="432909" y="2481278"/>
            <a:ext cx="11044052" cy="68422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02DF01F1-EE94-4150-9BDD-CCA486B4CD86}"/>
              </a:ext>
            </a:extLst>
          </p:cNvPr>
          <p:cNvSpPr/>
          <p:nvPr/>
        </p:nvSpPr>
        <p:spPr>
          <a:xfrm>
            <a:off x="432909" y="3853414"/>
            <a:ext cx="11044052" cy="68422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1470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DD3B77EC-CD83-C64E-9D9E-2E614AF04E0F}"/>
              </a:ext>
            </a:extLst>
          </p:cNvPr>
          <p:cNvSpPr txBox="1">
            <a:spLocks/>
          </p:cNvSpPr>
          <p:nvPr/>
        </p:nvSpPr>
        <p:spPr>
          <a:xfrm>
            <a:off x="837262" y="671681"/>
            <a:ext cx="10989976" cy="77583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C00000"/>
                </a:solidFill>
                <a:latin typeface="Arial Black" panose="020B0604020202020204" pitchFamily="34" charset="0"/>
                <a:cs typeface="Arial Black" panose="020B0604020202020204" pitchFamily="34" charset="0"/>
              </a:rPr>
              <a:t>Social Media Series</a:t>
            </a:r>
          </a:p>
        </p:txBody>
      </p:sp>
      <p:cxnSp>
        <p:nvCxnSpPr>
          <p:cNvPr id="5" name="Straight Connector 4">
            <a:extLst>
              <a:ext uri="{FF2B5EF4-FFF2-40B4-BE49-F238E27FC236}">
                <a16:creationId xmlns:a16="http://schemas.microsoft.com/office/drawing/2014/main" id="{D614F829-C099-1A49-8AB9-CDBDB5FB9C25}"/>
              </a:ext>
            </a:extLst>
          </p:cNvPr>
          <p:cNvCxnSpPr>
            <a:cxnSpLocks/>
          </p:cNvCxnSpPr>
          <p:nvPr/>
        </p:nvCxnSpPr>
        <p:spPr>
          <a:xfrm>
            <a:off x="964462" y="541053"/>
            <a:ext cx="10142809"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24" name="Footer Placeholder 4">
            <a:extLst>
              <a:ext uri="{FF2B5EF4-FFF2-40B4-BE49-F238E27FC236}">
                <a16:creationId xmlns:a16="http://schemas.microsoft.com/office/drawing/2014/main" id="{75E99DAB-768E-2C48-A041-CD1797D37258}"/>
              </a:ext>
            </a:extLst>
          </p:cNvPr>
          <p:cNvSpPr txBox="1">
            <a:spLocks/>
          </p:cNvSpPr>
          <p:nvPr/>
        </p:nvSpPr>
        <p:spPr>
          <a:xfrm>
            <a:off x="8464378" y="6362046"/>
            <a:ext cx="3362860" cy="365125"/>
          </a:xfrm>
          <a:prstGeom prst="rect">
            <a:avLst/>
          </a:prstGeom>
        </p:spPr>
        <p:txBody>
          <a:bodyP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lumMod val="65000"/>
                    <a:lumOff val="35000"/>
                  </a:schemeClr>
                </a:solidFill>
                <a:latin typeface="Arial" panose="020B0604020202020204" pitchFamily="34" charset="0"/>
                <a:cs typeface="Arial" panose="020B0604020202020204" pitchFamily="34" charset="0"/>
              </a:rPr>
              <a:t>Cornell SC Johnson College of Business    </a:t>
            </a:r>
            <a:fld id="{6BC6B64C-2C78-0546-8075-679D924F1D06}" type="slidenum">
              <a:rPr lang="en-US" smtClean="0">
                <a:solidFill>
                  <a:schemeClr val="tx1">
                    <a:lumMod val="65000"/>
                    <a:lumOff val="35000"/>
                  </a:schemeClr>
                </a:solidFill>
                <a:latin typeface="Arial" panose="020B0604020202020204" pitchFamily="34" charset="0"/>
                <a:cs typeface="Arial" panose="020B0604020202020204" pitchFamily="34" charset="0"/>
              </a:rPr>
              <a:pPr/>
              <a:t>22</a:t>
            </a:fld>
            <a:endParaRPr lang="en-US" dirty="0">
              <a:solidFill>
                <a:schemeClr val="tx1">
                  <a:lumMod val="65000"/>
                  <a:lumOff val="35000"/>
                </a:schemeClr>
              </a:solidFill>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818C0807-4AD4-49D8-8B14-EA271D4CFBBF}"/>
              </a:ext>
            </a:extLst>
          </p:cNvPr>
          <p:cNvGrpSpPr/>
          <p:nvPr/>
        </p:nvGrpSpPr>
        <p:grpSpPr>
          <a:xfrm>
            <a:off x="837262" y="1566314"/>
            <a:ext cx="3095986" cy="1306297"/>
            <a:chOff x="964462" y="2316922"/>
            <a:chExt cx="2773823" cy="1306296"/>
          </a:xfrm>
        </p:grpSpPr>
        <p:sp>
          <p:nvSpPr>
            <p:cNvPr id="8" name="Прямоугольник 3">
              <a:extLst>
                <a:ext uri="{FF2B5EF4-FFF2-40B4-BE49-F238E27FC236}">
                  <a16:creationId xmlns:a16="http://schemas.microsoft.com/office/drawing/2014/main" id="{B5F9FC61-62C4-430C-B2CB-1B598263A5F2}"/>
                </a:ext>
              </a:extLst>
            </p:cNvPr>
            <p:cNvSpPr/>
            <p:nvPr/>
          </p:nvSpPr>
          <p:spPr>
            <a:xfrm>
              <a:off x="964462" y="2422019"/>
              <a:ext cx="2773820" cy="12011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a:latin typeface="Georgia" panose="02040502050405020303" pitchFamily="18" charset="0"/>
              </a:endParaRPr>
            </a:p>
          </p:txBody>
        </p:sp>
        <p:sp>
          <p:nvSpPr>
            <p:cNvPr id="9" name="TextBox 8">
              <a:extLst>
                <a:ext uri="{FF2B5EF4-FFF2-40B4-BE49-F238E27FC236}">
                  <a16:creationId xmlns:a16="http://schemas.microsoft.com/office/drawing/2014/main" id="{ED594702-77AD-4CB7-919D-333891A0666C}"/>
                </a:ext>
              </a:extLst>
            </p:cNvPr>
            <p:cNvSpPr txBox="1"/>
            <p:nvPr/>
          </p:nvSpPr>
          <p:spPr>
            <a:xfrm>
              <a:off x="1093502" y="2605303"/>
              <a:ext cx="2644781" cy="954106"/>
            </a:xfrm>
            <a:prstGeom prst="rect">
              <a:avLst/>
            </a:prstGeom>
            <a:noFill/>
          </p:spPr>
          <p:txBody>
            <a:bodyPr wrap="square" rtlCol="0">
              <a:spAutoFit/>
            </a:bodyPr>
            <a:lstStyle/>
            <a:p>
              <a:r>
                <a:rPr lang="en-US" sz="2800" b="1" dirty="0">
                  <a:solidFill>
                    <a:schemeClr val="tx1">
                      <a:lumMod val="75000"/>
                      <a:lumOff val="25000"/>
                    </a:schemeClr>
                  </a:solidFill>
                  <a:latin typeface="Arial Black" panose="020B0604020202020204" pitchFamily="34" charset="0"/>
                  <a:ea typeface="Roboto Black" panose="02000000000000000000" pitchFamily="2" charset="0"/>
                  <a:cs typeface="Arial Black" panose="020B0604020202020204" pitchFamily="34" charset="0"/>
                </a:rPr>
                <a:t>a. </a:t>
              </a:r>
              <a:r>
                <a:rPr lang="en-US" sz="2800" b="1" dirty="0">
                  <a:solidFill>
                    <a:schemeClr val="tx1">
                      <a:lumMod val="75000"/>
                      <a:lumOff val="25000"/>
                    </a:schemeClr>
                  </a:solidFill>
                  <a:latin typeface="Arial" panose="020B0604020202020204" pitchFamily="34" charset="0"/>
                  <a:ea typeface="Roboto Black" panose="02000000000000000000" pitchFamily="2" charset="0"/>
                  <a:cs typeface="Arial" panose="020B0604020202020204" pitchFamily="34" charset="0"/>
                </a:rPr>
                <a:t>EMs Milestones</a:t>
              </a:r>
            </a:p>
          </p:txBody>
        </p:sp>
        <p:sp>
          <p:nvSpPr>
            <p:cNvPr id="10" name="Прямоугольник 30">
              <a:extLst>
                <a:ext uri="{FF2B5EF4-FFF2-40B4-BE49-F238E27FC236}">
                  <a16:creationId xmlns:a16="http://schemas.microsoft.com/office/drawing/2014/main" id="{1495B3D0-70D2-4C9E-ADF0-5E0A0E0834A1}"/>
                </a:ext>
              </a:extLst>
            </p:cNvPr>
            <p:cNvSpPr/>
            <p:nvPr/>
          </p:nvSpPr>
          <p:spPr>
            <a:xfrm rot="16200000">
              <a:off x="2239087" y="1042297"/>
              <a:ext cx="224573" cy="277382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a:latin typeface="Georgia" panose="02040502050405020303" pitchFamily="18" charset="0"/>
              </a:endParaRPr>
            </a:p>
          </p:txBody>
        </p:sp>
        <p:cxnSp>
          <p:nvCxnSpPr>
            <p:cNvPr id="12" name="Straight Connector 11">
              <a:extLst>
                <a:ext uri="{FF2B5EF4-FFF2-40B4-BE49-F238E27FC236}">
                  <a16:creationId xmlns:a16="http://schemas.microsoft.com/office/drawing/2014/main" id="{7723CEE0-C1CD-4EDD-8B4C-F5E86B97986D}"/>
                </a:ext>
              </a:extLst>
            </p:cNvPr>
            <p:cNvCxnSpPr/>
            <p:nvPr/>
          </p:nvCxnSpPr>
          <p:spPr>
            <a:xfrm>
              <a:off x="1196788" y="3568715"/>
              <a:ext cx="49754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D233A0F1-2A93-47A4-83FA-F6AE82EA674D}"/>
              </a:ext>
            </a:extLst>
          </p:cNvPr>
          <p:cNvGrpSpPr/>
          <p:nvPr/>
        </p:nvGrpSpPr>
        <p:grpSpPr>
          <a:xfrm>
            <a:off x="837262" y="3073839"/>
            <a:ext cx="3095986" cy="1306297"/>
            <a:chOff x="964462" y="2316922"/>
            <a:chExt cx="2773823" cy="1306296"/>
          </a:xfrm>
        </p:grpSpPr>
        <p:sp>
          <p:nvSpPr>
            <p:cNvPr id="14" name="Прямоугольник 3">
              <a:extLst>
                <a:ext uri="{FF2B5EF4-FFF2-40B4-BE49-F238E27FC236}">
                  <a16:creationId xmlns:a16="http://schemas.microsoft.com/office/drawing/2014/main" id="{1C39E5CA-3B10-4E33-8126-BA87E9D0D8CD}"/>
                </a:ext>
              </a:extLst>
            </p:cNvPr>
            <p:cNvSpPr/>
            <p:nvPr/>
          </p:nvSpPr>
          <p:spPr>
            <a:xfrm>
              <a:off x="964462" y="2422019"/>
              <a:ext cx="2773820" cy="12011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a:latin typeface="Georgia" panose="02040502050405020303" pitchFamily="18" charset="0"/>
              </a:endParaRPr>
            </a:p>
          </p:txBody>
        </p:sp>
        <p:sp>
          <p:nvSpPr>
            <p:cNvPr id="15" name="TextBox 14">
              <a:extLst>
                <a:ext uri="{FF2B5EF4-FFF2-40B4-BE49-F238E27FC236}">
                  <a16:creationId xmlns:a16="http://schemas.microsoft.com/office/drawing/2014/main" id="{C61DF80E-0C9A-4C38-BC0B-85527BAE4C41}"/>
                </a:ext>
              </a:extLst>
            </p:cNvPr>
            <p:cNvSpPr txBox="1"/>
            <p:nvPr/>
          </p:nvSpPr>
          <p:spPr>
            <a:xfrm>
              <a:off x="1093502" y="2605303"/>
              <a:ext cx="2532702" cy="461665"/>
            </a:xfrm>
            <a:prstGeom prst="rect">
              <a:avLst/>
            </a:prstGeom>
            <a:noFill/>
          </p:spPr>
          <p:txBody>
            <a:bodyPr wrap="square" rtlCol="0">
              <a:spAutoFit/>
            </a:bodyPr>
            <a:lstStyle/>
            <a:p>
              <a:r>
                <a:rPr lang="en-US" sz="2400" b="1" dirty="0">
                  <a:solidFill>
                    <a:schemeClr val="tx1">
                      <a:lumMod val="75000"/>
                      <a:lumOff val="25000"/>
                    </a:schemeClr>
                  </a:solidFill>
                  <a:latin typeface="Arial Black" panose="020B0604020202020204" pitchFamily="34" charset="0"/>
                  <a:ea typeface="Roboto Black" panose="02000000000000000000" pitchFamily="2" charset="0"/>
                  <a:cs typeface="Arial Black" panose="020B0604020202020204" pitchFamily="34" charset="0"/>
                </a:rPr>
                <a:t>b. </a:t>
              </a:r>
              <a:r>
                <a:rPr lang="en-US" sz="2400" b="1" dirty="0">
                  <a:solidFill>
                    <a:schemeClr val="tx1">
                      <a:lumMod val="75000"/>
                      <a:lumOff val="25000"/>
                    </a:schemeClr>
                  </a:solidFill>
                  <a:latin typeface="Arial" panose="020B0604020202020204" pitchFamily="34" charset="0"/>
                  <a:ea typeface="Roboto Black" panose="02000000000000000000" pitchFamily="2" charset="0"/>
                  <a:cs typeface="Arial" panose="020B0604020202020204" pitchFamily="34" charset="0"/>
                </a:rPr>
                <a:t>Testimonials</a:t>
              </a:r>
            </a:p>
          </p:txBody>
        </p:sp>
        <p:sp>
          <p:nvSpPr>
            <p:cNvPr id="16" name="Прямоугольник 30">
              <a:extLst>
                <a:ext uri="{FF2B5EF4-FFF2-40B4-BE49-F238E27FC236}">
                  <a16:creationId xmlns:a16="http://schemas.microsoft.com/office/drawing/2014/main" id="{206D5429-22DE-4FF1-9406-438DCCF648E4}"/>
                </a:ext>
              </a:extLst>
            </p:cNvPr>
            <p:cNvSpPr/>
            <p:nvPr/>
          </p:nvSpPr>
          <p:spPr>
            <a:xfrm rot="16200000">
              <a:off x="2239087" y="1042297"/>
              <a:ext cx="224573" cy="277382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a:latin typeface="Georgia" panose="02040502050405020303" pitchFamily="18" charset="0"/>
              </a:endParaRPr>
            </a:p>
          </p:txBody>
        </p:sp>
        <p:cxnSp>
          <p:nvCxnSpPr>
            <p:cNvPr id="17" name="Straight Connector 16">
              <a:extLst>
                <a:ext uri="{FF2B5EF4-FFF2-40B4-BE49-F238E27FC236}">
                  <a16:creationId xmlns:a16="http://schemas.microsoft.com/office/drawing/2014/main" id="{9AB8AC11-C705-4FD5-B46B-E1ACABAF69C2}"/>
                </a:ext>
              </a:extLst>
            </p:cNvPr>
            <p:cNvCxnSpPr/>
            <p:nvPr/>
          </p:nvCxnSpPr>
          <p:spPr>
            <a:xfrm>
              <a:off x="1196788" y="3568715"/>
              <a:ext cx="49754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5F562847-1046-4F7D-9534-62E5386D721F}"/>
              </a:ext>
            </a:extLst>
          </p:cNvPr>
          <p:cNvGrpSpPr/>
          <p:nvPr/>
        </p:nvGrpSpPr>
        <p:grpSpPr>
          <a:xfrm>
            <a:off x="837262" y="4533440"/>
            <a:ext cx="3095986" cy="1306297"/>
            <a:chOff x="964462" y="2316922"/>
            <a:chExt cx="2773823" cy="1306296"/>
          </a:xfrm>
        </p:grpSpPr>
        <p:sp>
          <p:nvSpPr>
            <p:cNvPr id="19" name="Прямоугольник 3">
              <a:extLst>
                <a:ext uri="{FF2B5EF4-FFF2-40B4-BE49-F238E27FC236}">
                  <a16:creationId xmlns:a16="http://schemas.microsoft.com/office/drawing/2014/main" id="{A5E66356-BB53-47B8-84AF-0132D80E4039}"/>
                </a:ext>
              </a:extLst>
            </p:cNvPr>
            <p:cNvSpPr/>
            <p:nvPr/>
          </p:nvSpPr>
          <p:spPr>
            <a:xfrm>
              <a:off x="964462" y="2422019"/>
              <a:ext cx="2773820" cy="12011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a:latin typeface="Georgia" panose="02040502050405020303" pitchFamily="18" charset="0"/>
              </a:endParaRPr>
            </a:p>
          </p:txBody>
        </p:sp>
        <p:sp>
          <p:nvSpPr>
            <p:cNvPr id="20" name="TextBox 19">
              <a:extLst>
                <a:ext uri="{FF2B5EF4-FFF2-40B4-BE49-F238E27FC236}">
                  <a16:creationId xmlns:a16="http://schemas.microsoft.com/office/drawing/2014/main" id="{DC390C47-5D7A-4802-9DC2-A0151BD049BC}"/>
                </a:ext>
              </a:extLst>
            </p:cNvPr>
            <p:cNvSpPr txBox="1"/>
            <p:nvPr/>
          </p:nvSpPr>
          <p:spPr>
            <a:xfrm>
              <a:off x="1093502" y="2605303"/>
              <a:ext cx="2532702" cy="584775"/>
            </a:xfrm>
            <a:prstGeom prst="rect">
              <a:avLst/>
            </a:prstGeom>
            <a:noFill/>
          </p:spPr>
          <p:txBody>
            <a:bodyPr wrap="square" rtlCol="0">
              <a:spAutoFit/>
            </a:bodyPr>
            <a:lstStyle/>
            <a:p>
              <a:r>
                <a:rPr lang="en-US" sz="3200" b="1" dirty="0">
                  <a:solidFill>
                    <a:schemeClr val="tx1">
                      <a:lumMod val="75000"/>
                      <a:lumOff val="25000"/>
                    </a:schemeClr>
                  </a:solidFill>
                  <a:latin typeface="Arial Black" panose="020B0604020202020204" pitchFamily="34" charset="0"/>
                  <a:ea typeface="Roboto Black" panose="02000000000000000000" pitchFamily="2" charset="0"/>
                  <a:cs typeface="Arial Black" panose="020B0604020202020204" pitchFamily="34" charset="0"/>
                </a:rPr>
                <a:t>c. </a:t>
              </a:r>
              <a:r>
                <a:rPr lang="en-US" sz="3200" b="1" dirty="0">
                  <a:solidFill>
                    <a:schemeClr val="tx1">
                      <a:lumMod val="75000"/>
                      <a:lumOff val="25000"/>
                    </a:schemeClr>
                  </a:solidFill>
                  <a:latin typeface="Arial" panose="020B0604020202020204" pitchFamily="34" charset="0"/>
                  <a:ea typeface="Roboto Black" panose="02000000000000000000" pitchFamily="2" charset="0"/>
                  <a:cs typeface="Arial" panose="020B0604020202020204" pitchFamily="34" charset="0"/>
                </a:rPr>
                <a:t>EMI Blogs</a:t>
              </a:r>
            </a:p>
          </p:txBody>
        </p:sp>
        <p:sp>
          <p:nvSpPr>
            <p:cNvPr id="21" name="Прямоугольник 30">
              <a:extLst>
                <a:ext uri="{FF2B5EF4-FFF2-40B4-BE49-F238E27FC236}">
                  <a16:creationId xmlns:a16="http://schemas.microsoft.com/office/drawing/2014/main" id="{CAAF74B8-6557-4C41-858C-7C9D15A0633A}"/>
                </a:ext>
              </a:extLst>
            </p:cNvPr>
            <p:cNvSpPr/>
            <p:nvPr/>
          </p:nvSpPr>
          <p:spPr>
            <a:xfrm rot="16200000">
              <a:off x="2239087" y="1042297"/>
              <a:ext cx="224573" cy="277382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a:latin typeface="Georgia" panose="02040502050405020303" pitchFamily="18" charset="0"/>
              </a:endParaRPr>
            </a:p>
          </p:txBody>
        </p:sp>
        <p:cxnSp>
          <p:nvCxnSpPr>
            <p:cNvPr id="22" name="Straight Connector 21">
              <a:extLst>
                <a:ext uri="{FF2B5EF4-FFF2-40B4-BE49-F238E27FC236}">
                  <a16:creationId xmlns:a16="http://schemas.microsoft.com/office/drawing/2014/main" id="{293B75C1-625C-44E4-8212-2239DA820AC0}"/>
                </a:ext>
              </a:extLst>
            </p:cNvPr>
            <p:cNvCxnSpPr/>
            <p:nvPr/>
          </p:nvCxnSpPr>
          <p:spPr>
            <a:xfrm>
              <a:off x="1196788" y="3568715"/>
              <a:ext cx="49754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BB9AC64C-7B42-429B-AE93-922ADC9EDC65}"/>
              </a:ext>
            </a:extLst>
          </p:cNvPr>
          <p:cNvGrpSpPr/>
          <p:nvPr/>
        </p:nvGrpSpPr>
        <p:grpSpPr>
          <a:xfrm>
            <a:off x="4507283" y="1566317"/>
            <a:ext cx="3095986" cy="1306298"/>
            <a:chOff x="964462" y="2316922"/>
            <a:chExt cx="2773823" cy="1306296"/>
          </a:xfrm>
        </p:grpSpPr>
        <p:sp>
          <p:nvSpPr>
            <p:cNvPr id="25" name="Прямоугольник 3">
              <a:extLst>
                <a:ext uri="{FF2B5EF4-FFF2-40B4-BE49-F238E27FC236}">
                  <a16:creationId xmlns:a16="http://schemas.microsoft.com/office/drawing/2014/main" id="{3C7FA19B-B7AD-495F-A2D5-E4668F6991B3}"/>
                </a:ext>
              </a:extLst>
            </p:cNvPr>
            <p:cNvSpPr/>
            <p:nvPr/>
          </p:nvSpPr>
          <p:spPr>
            <a:xfrm>
              <a:off x="964462" y="2422019"/>
              <a:ext cx="2773820" cy="12011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a:latin typeface="Georgia" panose="02040502050405020303" pitchFamily="18" charset="0"/>
              </a:endParaRPr>
            </a:p>
          </p:txBody>
        </p:sp>
        <p:sp>
          <p:nvSpPr>
            <p:cNvPr id="26" name="TextBox 25">
              <a:extLst>
                <a:ext uri="{FF2B5EF4-FFF2-40B4-BE49-F238E27FC236}">
                  <a16:creationId xmlns:a16="http://schemas.microsoft.com/office/drawing/2014/main" id="{7DBD78B6-9401-4D63-AC15-031C788855A7}"/>
                </a:ext>
              </a:extLst>
            </p:cNvPr>
            <p:cNvSpPr txBox="1"/>
            <p:nvPr/>
          </p:nvSpPr>
          <p:spPr>
            <a:xfrm>
              <a:off x="1093502" y="2568232"/>
              <a:ext cx="2532702" cy="646330"/>
            </a:xfrm>
            <a:prstGeom prst="rect">
              <a:avLst/>
            </a:prstGeom>
            <a:noFill/>
          </p:spPr>
          <p:txBody>
            <a:bodyPr wrap="square" rtlCol="0">
              <a:spAutoFit/>
            </a:bodyPr>
            <a:lstStyle/>
            <a:p>
              <a:r>
                <a:rPr lang="en-US" sz="2400" b="1" dirty="0">
                  <a:solidFill>
                    <a:schemeClr val="tx1">
                      <a:lumMod val="75000"/>
                      <a:lumOff val="25000"/>
                    </a:schemeClr>
                  </a:solidFill>
                  <a:latin typeface="Arial Black" panose="020B0604020202020204" pitchFamily="34" charset="0"/>
                  <a:ea typeface="Roboto Black" panose="02000000000000000000" pitchFamily="2" charset="0"/>
                  <a:cs typeface="Arial Black" panose="020B0604020202020204" pitchFamily="34" charset="0"/>
                </a:rPr>
                <a:t>d. </a:t>
              </a:r>
              <a:r>
                <a:rPr lang="en-US" sz="2400" b="1" dirty="0">
                  <a:solidFill>
                    <a:schemeClr val="tx1">
                      <a:lumMod val="75000"/>
                      <a:lumOff val="25000"/>
                    </a:schemeClr>
                  </a:solidFill>
                  <a:latin typeface="Arial" panose="020B0604020202020204" pitchFamily="34" charset="0"/>
                  <a:ea typeface="Roboto Black" panose="02000000000000000000" pitchFamily="2" charset="0"/>
                  <a:cs typeface="Arial" panose="020B0604020202020204" pitchFamily="34" charset="0"/>
                </a:rPr>
                <a:t>Articles / News </a:t>
              </a:r>
            </a:p>
            <a:p>
              <a:r>
                <a:rPr lang="en-US" sz="1200" b="1" dirty="0">
                  <a:solidFill>
                    <a:schemeClr val="tx1">
                      <a:lumMod val="75000"/>
                      <a:lumOff val="25000"/>
                    </a:schemeClr>
                  </a:solidFill>
                  <a:latin typeface="Arial" panose="020B0604020202020204" pitchFamily="34" charset="0"/>
                  <a:ea typeface="Roboto Black" panose="02000000000000000000" pitchFamily="2" charset="0"/>
                  <a:cs typeface="Arial" panose="020B0604020202020204" pitchFamily="34" charset="0"/>
                </a:rPr>
                <a:t>from WSJ, Bloomberg, </a:t>
              </a:r>
              <a:r>
                <a:rPr lang="en-US" sz="1200" b="1" dirty="0" err="1">
                  <a:solidFill>
                    <a:schemeClr val="tx1">
                      <a:lumMod val="75000"/>
                      <a:lumOff val="25000"/>
                    </a:schemeClr>
                  </a:solidFill>
                  <a:latin typeface="Arial" panose="020B0604020202020204" pitchFamily="34" charset="0"/>
                  <a:ea typeface="Roboto Black" panose="02000000000000000000" pitchFamily="2" charset="0"/>
                  <a:cs typeface="Arial" panose="020B0604020202020204" pitchFamily="34" charset="0"/>
                </a:rPr>
                <a:t>etc</a:t>
              </a:r>
              <a:endParaRPr lang="en-US" sz="2000" b="1" dirty="0">
                <a:solidFill>
                  <a:schemeClr val="tx1">
                    <a:lumMod val="75000"/>
                    <a:lumOff val="25000"/>
                  </a:schemeClr>
                </a:solidFill>
                <a:latin typeface="Arial" panose="020B0604020202020204" pitchFamily="34" charset="0"/>
                <a:ea typeface="Roboto Black" panose="02000000000000000000" pitchFamily="2" charset="0"/>
                <a:cs typeface="Arial" panose="020B0604020202020204" pitchFamily="34" charset="0"/>
              </a:endParaRPr>
            </a:p>
          </p:txBody>
        </p:sp>
        <p:sp>
          <p:nvSpPr>
            <p:cNvPr id="27" name="Прямоугольник 30">
              <a:extLst>
                <a:ext uri="{FF2B5EF4-FFF2-40B4-BE49-F238E27FC236}">
                  <a16:creationId xmlns:a16="http://schemas.microsoft.com/office/drawing/2014/main" id="{26764738-4EC9-4DF8-B57D-9570EC0280FE}"/>
                </a:ext>
              </a:extLst>
            </p:cNvPr>
            <p:cNvSpPr/>
            <p:nvPr/>
          </p:nvSpPr>
          <p:spPr>
            <a:xfrm rot="16200000">
              <a:off x="2239087" y="1042297"/>
              <a:ext cx="224573" cy="277382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a:latin typeface="Georgia" panose="02040502050405020303" pitchFamily="18" charset="0"/>
              </a:endParaRPr>
            </a:p>
          </p:txBody>
        </p:sp>
        <p:cxnSp>
          <p:nvCxnSpPr>
            <p:cNvPr id="28" name="Straight Connector 27">
              <a:extLst>
                <a:ext uri="{FF2B5EF4-FFF2-40B4-BE49-F238E27FC236}">
                  <a16:creationId xmlns:a16="http://schemas.microsoft.com/office/drawing/2014/main" id="{B8294BC7-9AD0-4196-8E84-AE670BEE44AD}"/>
                </a:ext>
              </a:extLst>
            </p:cNvPr>
            <p:cNvCxnSpPr/>
            <p:nvPr/>
          </p:nvCxnSpPr>
          <p:spPr>
            <a:xfrm>
              <a:off x="1196788" y="3556358"/>
              <a:ext cx="49754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C78987AD-8ED5-4840-B0E3-83000F73F521}"/>
              </a:ext>
            </a:extLst>
          </p:cNvPr>
          <p:cNvGrpSpPr/>
          <p:nvPr/>
        </p:nvGrpSpPr>
        <p:grpSpPr>
          <a:xfrm>
            <a:off x="4507283" y="3073842"/>
            <a:ext cx="3095986" cy="1306299"/>
            <a:chOff x="964462" y="2316922"/>
            <a:chExt cx="2773823" cy="1306296"/>
          </a:xfrm>
        </p:grpSpPr>
        <p:sp>
          <p:nvSpPr>
            <p:cNvPr id="30" name="Прямоугольник 3">
              <a:extLst>
                <a:ext uri="{FF2B5EF4-FFF2-40B4-BE49-F238E27FC236}">
                  <a16:creationId xmlns:a16="http://schemas.microsoft.com/office/drawing/2014/main" id="{D5B65ECF-9D15-4AE1-A879-5B57391556BB}"/>
                </a:ext>
              </a:extLst>
            </p:cNvPr>
            <p:cNvSpPr/>
            <p:nvPr/>
          </p:nvSpPr>
          <p:spPr>
            <a:xfrm>
              <a:off x="964462" y="2422019"/>
              <a:ext cx="2773820" cy="12011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a:latin typeface="Georgia" panose="02040502050405020303" pitchFamily="18" charset="0"/>
              </a:endParaRPr>
            </a:p>
          </p:txBody>
        </p:sp>
        <p:sp>
          <p:nvSpPr>
            <p:cNvPr id="31" name="TextBox 30">
              <a:extLst>
                <a:ext uri="{FF2B5EF4-FFF2-40B4-BE49-F238E27FC236}">
                  <a16:creationId xmlns:a16="http://schemas.microsoft.com/office/drawing/2014/main" id="{BABBCBF4-7EAC-47E2-9045-25BEE6C71A9F}"/>
                </a:ext>
              </a:extLst>
            </p:cNvPr>
            <p:cNvSpPr txBox="1"/>
            <p:nvPr/>
          </p:nvSpPr>
          <p:spPr>
            <a:xfrm>
              <a:off x="1093502" y="2568232"/>
              <a:ext cx="2532702" cy="707885"/>
            </a:xfrm>
            <a:prstGeom prst="rect">
              <a:avLst/>
            </a:prstGeom>
            <a:noFill/>
          </p:spPr>
          <p:txBody>
            <a:bodyPr wrap="square" rtlCol="0">
              <a:spAutoFit/>
            </a:bodyPr>
            <a:lstStyle/>
            <a:p>
              <a:r>
                <a:rPr lang="en-US" sz="2000" b="1" dirty="0">
                  <a:solidFill>
                    <a:schemeClr val="tx1">
                      <a:lumMod val="75000"/>
                      <a:lumOff val="25000"/>
                    </a:schemeClr>
                  </a:solidFill>
                  <a:latin typeface="Arial Black" panose="020B0604020202020204" pitchFamily="34" charset="0"/>
                  <a:ea typeface="Roboto Black" panose="02000000000000000000" pitchFamily="2" charset="0"/>
                  <a:cs typeface="Arial Black" panose="020B0604020202020204" pitchFamily="34" charset="0"/>
                </a:rPr>
                <a:t>e. </a:t>
              </a:r>
              <a:r>
                <a:rPr lang="en-US" sz="2000" b="1" dirty="0">
                  <a:solidFill>
                    <a:schemeClr val="tx1">
                      <a:lumMod val="75000"/>
                      <a:lumOff val="25000"/>
                    </a:schemeClr>
                  </a:solidFill>
                  <a:latin typeface="Arial" panose="020B0604020202020204" pitchFamily="34" charset="0"/>
                  <a:ea typeface="Roboto Black" panose="02000000000000000000" pitchFamily="2" charset="0"/>
                  <a:cs typeface="Arial" panose="020B0604020202020204" pitchFamily="34" charset="0"/>
                </a:rPr>
                <a:t>Behind the scenes / team at work</a:t>
              </a:r>
              <a:endParaRPr lang="en-US" b="1" dirty="0">
                <a:solidFill>
                  <a:schemeClr val="tx1">
                    <a:lumMod val="75000"/>
                    <a:lumOff val="25000"/>
                  </a:schemeClr>
                </a:solidFill>
                <a:latin typeface="Arial" panose="020B0604020202020204" pitchFamily="34" charset="0"/>
                <a:ea typeface="Roboto Black" panose="02000000000000000000" pitchFamily="2" charset="0"/>
                <a:cs typeface="Arial" panose="020B0604020202020204" pitchFamily="34" charset="0"/>
              </a:endParaRPr>
            </a:p>
          </p:txBody>
        </p:sp>
        <p:sp>
          <p:nvSpPr>
            <p:cNvPr id="32" name="Прямоугольник 30">
              <a:extLst>
                <a:ext uri="{FF2B5EF4-FFF2-40B4-BE49-F238E27FC236}">
                  <a16:creationId xmlns:a16="http://schemas.microsoft.com/office/drawing/2014/main" id="{24F8D83A-9207-4264-B860-211ECE23EA02}"/>
                </a:ext>
              </a:extLst>
            </p:cNvPr>
            <p:cNvSpPr/>
            <p:nvPr/>
          </p:nvSpPr>
          <p:spPr>
            <a:xfrm rot="16200000">
              <a:off x="2239087" y="1042297"/>
              <a:ext cx="224573" cy="277382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a:latin typeface="Georgia" panose="02040502050405020303" pitchFamily="18" charset="0"/>
              </a:endParaRPr>
            </a:p>
          </p:txBody>
        </p:sp>
        <p:cxnSp>
          <p:nvCxnSpPr>
            <p:cNvPr id="33" name="Straight Connector 32">
              <a:extLst>
                <a:ext uri="{FF2B5EF4-FFF2-40B4-BE49-F238E27FC236}">
                  <a16:creationId xmlns:a16="http://schemas.microsoft.com/office/drawing/2014/main" id="{BE74E7B5-3875-44B9-BF90-2C90FEB3EE1B}"/>
                </a:ext>
              </a:extLst>
            </p:cNvPr>
            <p:cNvCxnSpPr/>
            <p:nvPr/>
          </p:nvCxnSpPr>
          <p:spPr>
            <a:xfrm>
              <a:off x="1196788" y="3556358"/>
              <a:ext cx="49754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9F3376B2-DD17-43CD-9ED1-5149B864E5E6}"/>
              </a:ext>
            </a:extLst>
          </p:cNvPr>
          <p:cNvGrpSpPr/>
          <p:nvPr/>
        </p:nvGrpSpPr>
        <p:grpSpPr>
          <a:xfrm>
            <a:off x="4507283" y="4533436"/>
            <a:ext cx="3095986" cy="1306299"/>
            <a:chOff x="964462" y="2316922"/>
            <a:chExt cx="2773823" cy="1306296"/>
          </a:xfrm>
        </p:grpSpPr>
        <p:sp>
          <p:nvSpPr>
            <p:cNvPr id="35" name="Прямоугольник 3">
              <a:extLst>
                <a:ext uri="{FF2B5EF4-FFF2-40B4-BE49-F238E27FC236}">
                  <a16:creationId xmlns:a16="http://schemas.microsoft.com/office/drawing/2014/main" id="{B73128C5-888F-45E6-BD3E-93E292F15393}"/>
                </a:ext>
              </a:extLst>
            </p:cNvPr>
            <p:cNvSpPr/>
            <p:nvPr/>
          </p:nvSpPr>
          <p:spPr>
            <a:xfrm>
              <a:off x="964462" y="2422019"/>
              <a:ext cx="2773820" cy="12011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a:latin typeface="Georgia" panose="02040502050405020303" pitchFamily="18" charset="0"/>
              </a:endParaRPr>
            </a:p>
          </p:txBody>
        </p:sp>
        <p:sp>
          <p:nvSpPr>
            <p:cNvPr id="36" name="TextBox 35">
              <a:extLst>
                <a:ext uri="{FF2B5EF4-FFF2-40B4-BE49-F238E27FC236}">
                  <a16:creationId xmlns:a16="http://schemas.microsoft.com/office/drawing/2014/main" id="{D55BCC4A-75C1-42C4-985C-B5E075E73731}"/>
                </a:ext>
              </a:extLst>
            </p:cNvPr>
            <p:cNvSpPr txBox="1"/>
            <p:nvPr/>
          </p:nvSpPr>
          <p:spPr>
            <a:xfrm>
              <a:off x="1093502" y="2568232"/>
              <a:ext cx="2532702" cy="923328"/>
            </a:xfrm>
            <a:prstGeom prst="rect">
              <a:avLst/>
            </a:prstGeom>
            <a:noFill/>
          </p:spPr>
          <p:txBody>
            <a:bodyPr wrap="square" rtlCol="0">
              <a:spAutoFit/>
            </a:bodyPr>
            <a:lstStyle/>
            <a:p>
              <a:r>
                <a:rPr lang="en-US" b="1" dirty="0">
                  <a:solidFill>
                    <a:schemeClr val="tx1">
                      <a:lumMod val="75000"/>
                      <a:lumOff val="25000"/>
                    </a:schemeClr>
                  </a:solidFill>
                  <a:latin typeface="Arial Black" panose="020B0604020202020204" pitchFamily="34" charset="0"/>
                  <a:ea typeface="Roboto Black" panose="02000000000000000000" pitchFamily="2" charset="0"/>
                  <a:cs typeface="Arial Black" panose="020B0604020202020204" pitchFamily="34" charset="0"/>
                </a:rPr>
                <a:t>f. </a:t>
              </a:r>
              <a:r>
                <a:rPr lang="en-US" b="1" dirty="0">
                  <a:solidFill>
                    <a:schemeClr val="tx1">
                      <a:lumMod val="75000"/>
                      <a:lumOff val="25000"/>
                    </a:schemeClr>
                  </a:solidFill>
                  <a:latin typeface="Arial" panose="020B0604020202020204" pitchFamily="34" charset="0"/>
                  <a:ea typeface="Roboto Black" panose="02000000000000000000" pitchFamily="2" charset="0"/>
                  <a:cs typeface="Arial" panose="020B0604020202020204" pitchFamily="34" charset="0"/>
                </a:rPr>
                <a:t>Faculty member and Advisory Board Highlight</a:t>
              </a:r>
              <a:endParaRPr lang="en-US" sz="1600" b="1" dirty="0">
                <a:solidFill>
                  <a:schemeClr val="tx1">
                    <a:lumMod val="75000"/>
                    <a:lumOff val="25000"/>
                  </a:schemeClr>
                </a:solidFill>
                <a:latin typeface="Arial" panose="020B0604020202020204" pitchFamily="34" charset="0"/>
                <a:ea typeface="Roboto Black" panose="02000000000000000000" pitchFamily="2" charset="0"/>
                <a:cs typeface="Arial" panose="020B0604020202020204" pitchFamily="34" charset="0"/>
              </a:endParaRPr>
            </a:p>
          </p:txBody>
        </p:sp>
        <p:sp>
          <p:nvSpPr>
            <p:cNvPr id="37" name="Прямоугольник 30">
              <a:extLst>
                <a:ext uri="{FF2B5EF4-FFF2-40B4-BE49-F238E27FC236}">
                  <a16:creationId xmlns:a16="http://schemas.microsoft.com/office/drawing/2014/main" id="{F31A68F1-0A2D-4EE4-BA11-035D72C52BC5}"/>
                </a:ext>
              </a:extLst>
            </p:cNvPr>
            <p:cNvSpPr/>
            <p:nvPr/>
          </p:nvSpPr>
          <p:spPr>
            <a:xfrm rot="16200000">
              <a:off x="2239087" y="1042297"/>
              <a:ext cx="224573" cy="277382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a:latin typeface="Georgia" panose="02040502050405020303" pitchFamily="18" charset="0"/>
              </a:endParaRPr>
            </a:p>
          </p:txBody>
        </p:sp>
        <p:cxnSp>
          <p:nvCxnSpPr>
            <p:cNvPr id="38" name="Straight Connector 37">
              <a:extLst>
                <a:ext uri="{FF2B5EF4-FFF2-40B4-BE49-F238E27FC236}">
                  <a16:creationId xmlns:a16="http://schemas.microsoft.com/office/drawing/2014/main" id="{FDE5B3A7-90E8-4CA8-9F39-88EB6ECB21AC}"/>
                </a:ext>
              </a:extLst>
            </p:cNvPr>
            <p:cNvCxnSpPr/>
            <p:nvPr/>
          </p:nvCxnSpPr>
          <p:spPr>
            <a:xfrm>
              <a:off x="1196788" y="3556358"/>
              <a:ext cx="49754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CE0FC9C-2CD6-4F68-8A61-2C2AE44E1E12}"/>
              </a:ext>
            </a:extLst>
          </p:cNvPr>
          <p:cNvGrpSpPr/>
          <p:nvPr/>
        </p:nvGrpSpPr>
        <p:grpSpPr>
          <a:xfrm>
            <a:off x="8177301" y="1566317"/>
            <a:ext cx="3095986" cy="1306298"/>
            <a:chOff x="964462" y="2316922"/>
            <a:chExt cx="2773823" cy="1306296"/>
          </a:xfrm>
        </p:grpSpPr>
        <p:sp>
          <p:nvSpPr>
            <p:cNvPr id="40" name="Прямоугольник 3">
              <a:extLst>
                <a:ext uri="{FF2B5EF4-FFF2-40B4-BE49-F238E27FC236}">
                  <a16:creationId xmlns:a16="http://schemas.microsoft.com/office/drawing/2014/main" id="{89E5C46E-DECD-4EDC-96DE-79EE9DBE7190}"/>
                </a:ext>
              </a:extLst>
            </p:cNvPr>
            <p:cNvSpPr/>
            <p:nvPr/>
          </p:nvSpPr>
          <p:spPr>
            <a:xfrm>
              <a:off x="964462" y="2422019"/>
              <a:ext cx="2773820" cy="12011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a:latin typeface="Georgia" panose="02040502050405020303" pitchFamily="18" charset="0"/>
              </a:endParaRPr>
            </a:p>
          </p:txBody>
        </p:sp>
        <p:sp>
          <p:nvSpPr>
            <p:cNvPr id="41" name="TextBox 40">
              <a:extLst>
                <a:ext uri="{FF2B5EF4-FFF2-40B4-BE49-F238E27FC236}">
                  <a16:creationId xmlns:a16="http://schemas.microsoft.com/office/drawing/2014/main" id="{2171F012-379C-49F1-941C-57CCD7FCFB79}"/>
                </a:ext>
              </a:extLst>
            </p:cNvPr>
            <p:cNvSpPr txBox="1"/>
            <p:nvPr/>
          </p:nvSpPr>
          <p:spPr>
            <a:xfrm>
              <a:off x="1093502" y="2568232"/>
              <a:ext cx="2532702" cy="707885"/>
            </a:xfrm>
            <a:prstGeom prst="rect">
              <a:avLst/>
            </a:prstGeom>
            <a:noFill/>
          </p:spPr>
          <p:txBody>
            <a:bodyPr wrap="square" rtlCol="0">
              <a:spAutoFit/>
            </a:bodyPr>
            <a:lstStyle/>
            <a:p>
              <a:r>
                <a:rPr lang="en-US" sz="2000" b="1" dirty="0">
                  <a:solidFill>
                    <a:schemeClr val="tx1">
                      <a:lumMod val="75000"/>
                      <a:lumOff val="25000"/>
                    </a:schemeClr>
                  </a:solidFill>
                  <a:latin typeface="Arial Black" panose="020B0604020202020204" pitchFamily="34" charset="0"/>
                  <a:ea typeface="Roboto Black" panose="02000000000000000000" pitchFamily="2" charset="0"/>
                  <a:cs typeface="Arial Black" panose="020B0604020202020204" pitchFamily="34" charset="0"/>
                </a:rPr>
                <a:t>g. </a:t>
              </a:r>
              <a:r>
                <a:rPr lang="en-US" sz="2000" b="1" dirty="0">
                  <a:solidFill>
                    <a:schemeClr val="tx1">
                      <a:lumMod val="75000"/>
                      <a:lumOff val="25000"/>
                    </a:schemeClr>
                  </a:solidFill>
                  <a:latin typeface="Arial" panose="020B0604020202020204" pitchFamily="34" charset="0"/>
                  <a:ea typeface="Roboto Black" panose="02000000000000000000" pitchFamily="2" charset="0"/>
                  <a:cs typeface="Arial" panose="020B0604020202020204" pitchFamily="34" charset="0"/>
                </a:rPr>
                <a:t>Emerging Markets Country Spotlight </a:t>
              </a:r>
              <a:endParaRPr lang="en-US" b="1" dirty="0">
                <a:solidFill>
                  <a:schemeClr val="tx1">
                    <a:lumMod val="75000"/>
                    <a:lumOff val="25000"/>
                  </a:schemeClr>
                </a:solidFill>
                <a:latin typeface="Arial" panose="020B0604020202020204" pitchFamily="34" charset="0"/>
                <a:ea typeface="Roboto Black" panose="02000000000000000000" pitchFamily="2" charset="0"/>
                <a:cs typeface="Arial" panose="020B0604020202020204" pitchFamily="34" charset="0"/>
              </a:endParaRPr>
            </a:p>
          </p:txBody>
        </p:sp>
        <p:sp>
          <p:nvSpPr>
            <p:cNvPr id="42" name="Прямоугольник 30">
              <a:extLst>
                <a:ext uri="{FF2B5EF4-FFF2-40B4-BE49-F238E27FC236}">
                  <a16:creationId xmlns:a16="http://schemas.microsoft.com/office/drawing/2014/main" id="{98E203E2-A95F-4FB3-9F91-9582EE4D98C0}"/>
                </a:ext>
              </a:extLst>
            </p:cNvPr>
            <p:cNvSpPr/>
            <p:nvPr/>
          </p:nvSpPr>
          <p:spPr>
            <a:xfrm rot="16200000">
              <a:off x="2239087" y="1042297"/>
              <a:ext cx="224573" cy="277382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a:latin typeface="Georgia" panose="02040502050405020303" pitchFamily="18" charset="0"/>
              </a:endParaRPr>
            </a:p>
          </p:txBody>
        </p:sp>
        <p:cxnSp>
          <p:nvCxnSpPr>
            <p:cNvPr id="43" name="Straight Connector 42">
              <a:extLst>
                <a:ext uri="{FF2B5EF4-FFF2-40B4-BE49-F238E27FC236}">
                  <a16:creationId xmlns:a16="http://schemas.microsoft.com/office/drawing/2014/main" id="{50A87368-7A79-40FE-ABD5-8F6F371B38DB}"/>
                </a:ext>
              </a:extLst>
            </p:cNvPr>
            <p:cNvCxnSpPr/>
            <p:nvPr/>
          </p:nvCxnSpPr>
          <p:spPr>
            <a:xfrm>
              <a:off x="1196788" y="3556358"/>
              <a:ext cx="49754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1E0412B9-75C6-4720-85E2-EF2FF516F26C}"/>
              </a:ext>
            </a:extLst>
          </p:cNvPr>
          <p:cNvGrpSpPr/>
          <p:nvPr/>
        </p:nvGrpSpPr>
        <p:grpSpPr>
          <a:xfrm>
            <a:off x="8177301" y="3073841"/>
            <a:ext cx="3095986" cy="1306298"/>
            <a:chOff x="964462" y="2316922"/>
            <a:chExt cx="2773823" cy="1306296"/>
          </a:xfrm>
        </p:grpSpPr>
        <p:sp>
          <p:nvSpPr>
            <p:cNvPr id="46" name="Прямоугольник 3">
              <a:extLst>
                <a:ext uri="{FF2B5EF4-FFF2-40B4-BE49-F238E27FC236}">
                  <a16:creationId xmlns:a16="http://schemas.microsoft.com/office/drawing/2014/main" id="{EAF06ADC-6E2E-4009-A714-95F7ADB500DF}"/>
                </a:ext>
              </a:extLst>
            </p:cNvPr>
            <p:cNvSpPr/>
            <p:nvPr/>
          </p:nvSpPr>
          <p:spPr>
            <a:xfrm>
              <a:off x="964462" y="2422019"/>
              <a:ext cx="2773820" cy="12011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a:latin typeface="Georgia" panose="02040502050405020303" pitchFamily="18" charset="0"/>
              </a:endParaRPr>
            </a:p>
          </p:txBody>
        </p:sp>
        <p:sp>
          <p:nvSpPr>
            <p:cNvPr id="47" name="TextBox 46">
              <a:extLst>
                <a:ext uri="{FF2B5EF4-FFF2-40B4-BE49-F238E27FC236}">
                  <a16:creationId xmlns:a16="http://schemas.microsoft.com/office/drawing/2014/main" id="{3A3195C5-7B5A-4C57-9507-D3CFB926C324}"/>
                </a:ext>
              </a:extLst>
            </p:cNvPr>
            <p:cNvSpPr txBox="1"/>
            <p:nvPr/>
          </p:nvSpPr>
          <p:spPr>
            <a:xfrm>
              <a:off x="1093502" y="2568232"/>
              <a:ext cx="2532702" cy="707885"/>
            </a:xfrm>
            <a:prstGeom prst="rect">
              <a:avLst/>
            </a:prstGeom>
            <a:noFill/>
          </p:spPr>
          <p:txBody>
            <a:bodyPr wrap="square" rtlCol="0">
              <a:spAutoFit/>
            </a:bodyPr>
            <a:lstStyle/>
            <a:p>
              <a:r>
                <a:rPr lang="en-US" sz="2000" b="1" dirty="0">
                  <a:solidFill>
                    <a:schemeClr val="tx1">
                      <a:lumMod val="75000"/>
                      <a:lumOff val="25000"/>
                    </a:schemeClr>
                  </a:solidFill>
                  <a:latin typeface="Arial Black" panose="020B0604020202020204" pitchFamily="34" charset="0"/>
                  <a:ea typeface="Roboto Black" panose="02000000000000000000" pitchFamily="2" charset="0"/>
                  <a:cs typeface="Arial Black" panose="020B0604020202020204" pitchFamily="34" charset="0"/>
                </a:rPr>
                <a:t>h. </a:t>
              </a:r>
              <a:r>
                <a:rPr lang="en-US" sz="2000" b="1" dirty="0">
                  <a:solidFill>
                    <a:schemeClr val="tx1">
                      <a:lumMod val="75000"/>
                      <a:lumOff val="25000"/>
                    </a:schemeClr>
                  </a:solidFill>
                  <a:latin typeface="Arial" panose="020B0604020202020204" pitchFamily="34" charset="0"/>
                  <a:ea typeface="Roboto Black" panose="02000000000000000000" pitchFamily="2" charset="0"/>
                  <a:cs typeface="Arial" panose="020B0604020202020204" pitchFamily="34" charset="0"/>
                </a:rPr>
                <a:t>Graphs / research post from EMR 2020 </a:t>
              </a:r>
              <a:endParaRPr lang="en-US" b="1" dirty="0">
                <a:solidFill>
                  <a:schemeClr val="tx1">
                    <a:lumMod val="75000"/>
                    <a:lumOff val="25000"/>
                  </a:schemeClr>
                </a:solidFill>
                <a:latin typeface="Arial" panose="020B0604020202020204" pitchFamily="34" charset="0"/>
                <a:ea typeface="Roboto Black" panose="02000000000000000000" pitchFamily="2" charset="0"/>
                <a:cs typeface="Arial" panose="020B0604020202020204" pitchFamily="34" charset="0"/>
              </a:endParaRPr>
            </a:p>
          </p:txBody>
        </p:sp>
        <p:sp>
          <p:nvSpPr>
            <p:cNvPr id="48" name="Прямоугольник 30">
              <a:extLst>
                <a:ext uri="{FF2B5EF4-FFF2-40B4-BE49-F238E27FC236}">
                  <a16:creationId xmlns:a16="http://schemas.microsoft.com/office/drawing/2014/main" id="{73C1185D-9EB6-45A3-87ED-621BD393FE50}"/>
                </a:ext>
              </a:extLst>
            </p:cNvPr>
            <p:cNvSpPr/>
            <p:nvPr/>
          </p:nvSpPr>
          <p:spPr>
            <a:xfrm rot="16200000">
              <a:off x="2239087" y="1042297"/>
              <a:ext cx="224573" cy="277382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a:latin typeface="Georgia" panose="02040502050405020303" pitchFamily="18" charset="0"/>
              </a:endParaRPr>
            </a:p>
          </p:txBody>
        </p:sp>
        <p:cxnSp>
          <p:nvCxnSpPr>
            <p:cNvPr id="49" name="Straight Connector 48">
              <a:extLst>
                <a:ext uri="{FF2B5EF4-FFF2-40B4-BE49-F238E27FC236}">
                  <a16:creationId xmlns:a16="http://schemas.microsoft.com/office/drawing/2014/main" id="{6BC11161-7CB5-496F-8865-200B42F2BC3D}"/>
                </a:ext>
              </a:extLst>
            </p:cNvPr>
            <p:cNvCxnSpPr/>
            <p:nvPr/>
          </p:nvCxnSpPr>
          <p:spPr>
            <a:xfrm>
              <a:off x="1196788" y="3556358"/>
              <a:ext cx="49754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41D07454-D685-4748-8FFC-73B6E6855ECC}"/>
              </a:ext>
            </a:extLst>
          </p:cNvPr>
          <p:cNvGrpSpPr/>
          <p:nvPr/>
        </p:nvGrpSpPr>
        <p:grpSpPr>
          <a:xfrm>
            <a:off x="8177301" y="4533436"/>
            <a:ext cx="3095986" cy="1306299"/>
            <a:chOff x="964462" y="2316922"/>
            <a:chExt cx="2773823" cy="1306296"/>
          </a:xfrm>
        </p:grpSpPr>
        <p:sp>
          <p:nvSpPr>
            <p:cNvPr id="51" name="Прямоугольник 3">
              <a:extLst>
                <a:ext uri="{FF2B5EF4-FFF2-40B4-BE49-F238E27FC236}">
                  <a16:creationId xmlns:a16="http://schemas.microsoft.com/office/drawing/2014/main" id="{457D975D-9005-41AB-993B-EDE2DB86B0A4}"/>
                </a:ext>
              </a:extLst>
            </p:cNvPr>
            <p:cNvSpPr/>
            <p:nvPr/>
          </p:nvSpPr>
          <p:spPr>
            <a:xfrm>
              <a:off x="964462" y="2422019"/>
              <a:ext cx="2773820" cy="12011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a:latin typeface="Georgia" panose="02040502050405020303" pitchFamily="18" charset="0"/>
              </a:endParaRPr>
            </a:p>
          </p:txBody>
        </p:sp>
        <p:sp>
          <p:nvSpPr>
            <p:cNvPr id="52" name="TextBox 51">
              <a:extLst>
                <a:ext uri="{FF2B5EF4-FFF2-40B4-BE49-F238E27FC236}">
                  <a16:creationId xmlns:a16="http://schemas.microsoft.com/office/drawing/2014/main" id="{AD0314C0-2F34-4AD7-9752-7EA5F65E167C}"/>
                </a:ext>
              </a:extLst>
            </p:cNvPr>
            <p:cNvSpPr txBox="1"/>
            <p:nvPr/>
          </p:nvSpPr>
          <p:spPr>
            <a:xfrm>
              <a:off x="1093502" y="2568232"/>
              <a:ext cx="2532702" cy="923328"/>
            </a:xfrm>
            <a:prstGeom prst="rect">
              <a:avLst/>
            </a:prstGeom>
            <a:noFill/>
          </p:spPr>
          <p:txBody>
            <a:bodyPr wrap="square" rtlCol="0">
              <a:spAutoFit/>
            </a:bodyPr>
            <a:lstStyle/>
            <a:p>
              <a:r>
                <a:rPr lang="en-US" b="1" dirty="0" err="1">
                  <a:solidFill>
                    <a:schemeClr val="tx1">
                      <a:lumMod val="75000"/>
                      <a:lumOff val="25000"/>
                    </a:schemeClr>
                  </a:solidFill>
                  <a:latin typeface="Arial Black" panose="020B0604020202020204" pitchFamily="34" charset="0"/>
                  <a:ea typeface="Roboto Black" panose="02000000000000000000" pitchFamily="2" charset="0"/>
                  <a:cs typeface="Arial Black" panose="020B0604020202020204" pitchFamily="34" charset="0"/>
                </a:rPr>
                <a:t>i</a:t>
              </a:r>
              <a:r>
                <a:rPr lang="en-US" b="1" dirty="0">
                  <a:solidFill>
                    <a:schemeClr val="tx1">
                      <a:lumMod val="75000"/>
                      <a:lumOff val="25000"/>
                    </a:schemeClr>
                  </a:solidFill>
                  <a:latin typeface="Arial Black" panose="020B0604020202020204" pitchFamily="34" charset="0"/>
                  <a:ea typeface="Roboto Black" panose="02000000000000000000" pitchFamily="2" charset="0"/>
                  <a:cs typeface="Arial Black" panose="020B0604020202020204" pitchFamily="34" charset="0"/>
                </a:rPr>
                <a:t>. </a:t>
              </a:r>
              <a:r>
                <a:rPr lang="en-US" b="1" dirty="0">
                  <a:solidFill>
                    <a:schemeClr val="tx1">
                      <a:lumMod val="75000"/>
                      <a:lumOff val="25000"/>
                    </a:schemeClr>
                  </a:solidFill>
                  <a:latin typeface="Arial" panose="020B0604020202020204" pitchFamily="34" charset="0"/>
                  <a:ea typeface="Roboto Black" panose="02000000000000000000" pitchFamily="2" charset="0"/>
                  <a:cs typeface="Arial" panose="020B0604020202020204" pitchFamily="34" charset="0"/>
                </a:rPr>
                <a:t>Looking Back and Moving Forward Interview series</a:t>
              </a:r>
            </a:p>
          </p:txBody>
        </p:sp>
        <p:sp>
          <p:nvSpPr>
            <p:cNvPr id="53" name="Прямоугольник 30">
              <a:extLst>
                <a:ext uri="{FF2B5EF4-FFF2-40B4-BE49-F238E27FC236}">
                  <a16:creationId xmlns:a16="http://schemas.microsoft.com/office/drawing/2014/main" id="{0EE46004-96D2-4A39-94DD-437E400071DB}"/>
                </a:ext>
              </a:extLst>
            </p:cNvPr>
            <p:cNvSpPr/>
            <p:nvPr/>
          </p:nvSpPr>
          <p:spPr>
            <a:xfrm rot="16200000">
              <a:off x="2239087" y="1042297"/>
              <a:ext cx="224573" cy="277382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a:latin typeface="Georgia" panose="02040502050405020303" pitchFamily="18" charset="0"/>
              </a:endParaRPr>
            </a:p>
          </p:txBody>
        </p:sp>
        <p:cxnSp>
          <p:nvCxnSpPr>
            <p:cNvPr id="54" name="Straight Connector 53">
              <a:extLst>
                <a:ext uri="{FF2B5EF4-FFF2-40B4-BE49-F238E27FC236}">
                  <a16:creationId xmlns:a16="http://schemas.microsoft.com/office/drawing/2014/main" id="{811B3C48-B875-4AD6-8283-5272DEB9E477}"/>
                </a:ext>
              </a:extLst>
            </p:cNvPr>
            <p:cNvCxnSpPr/>
            <p:nvPr/>
          </p:nvCxnSpPr>
          <p:spPr>
            <a:xfrm>
              <a:off x="1196788" y="3556358"/>
              <a:ext cx="49754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542304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DD3B77EC-CD83-C64E-9D9E-2E614AF04E0F}"/>
              </a:ext>
            </a:extLst>
          </p:cNvPr>
          <p:cNvSpPr txBox="1">
            <a:spLocks/>
          </p:cNvSpPr>
          <p:nvPr/>
        </p:nvSpPr>
        <p:spPr>
          <a:xfrm>
            <a:off x="837262" y="671681"/>
            <a:ext cx="10989976" cy="775831"/>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C00000"/>
                </a:solidFill>
                <a:latin typeface="Arial Black"/>
                <a:cs typeface="Arial Black" panose="020B0604020202020204" pitchFamily="34" charset="0"/>
              </a:rPr>
              <a:t>Here’s how you can contribute:</a:t>
            </a:r>
          </a:p>
        </p:txBody>
      </p:sp>
      <p:cxnSp>
        <p:nvCxnSpPr>
          <p:cNvPr id="5" name="Straight Connector 4">
            <a:extLst>
              <a:ext uri="{FF2B5EF4-FFF2-40B4-BE49-F238E27FC236}">
                <a16:creationId xmlns:a16="http://schemas.microsoft.com/office/drawing/2014/main" id="{D614F829-C099-1A49-8AB9-CDBDB5FB9C25}"/>
              </a:ext>
            </a:extLst>
          </p:cNvPr>
          <p:cNvCxnSpPr>
            <a:cxnSpLocks/>
          </p:cNvCxnSpPr>
          <p:nvPr/>
        </p:nvCxnSpPr>
        <p:spPr>
          <a:xfrm>
            <a:off x="964462" y="541053"/>
            <a:ext cx="10142809"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24" name="Footer Placeholder 4">
            <a:extLst>
              <a:ext uri="{FF2B5EF4-FFF2-40B4-BE49-F238E27FC236}">
                <a16:creationId xmlns:a16="http://schemas.microsoft.com/office/drawing/2014/main" id="{75E99DAB-768E-2C48-A041-CD1797D37258}"/>
              </a:ext>
            </a:extLst>
          </p:cNvPr>
          <p:cNvSpPr txBox="1">
            <a:spLocks/>
          </p:cNvSpPr>
          <p:nvPr/>
        </p:nvSpPr>
        <p:spPr>
          <a:xfrm>
            <a:off x="8464378" y="6362046"/>
            <a:ext cx="3362860" cy="365125"/>
          </a:xfrm>
          <a:prstGeom prst="rect">
            <a:avLst/>
          </a:prstGeom>
        </p:spPr>
        <p:txBody>
          <a:bodyP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lumMod val="65000"/>
                    <a:lumOff val="35000"/>
                  </a:schemeClr>
                </a:solidFill>
                <a:latin typeface="Arial" panose="020B0604020202020204" pitchFamily="34" charset="0"/>
                <a:cs typeface="Arial" panose="020B0604020202020204" pitchFamily="34" charset="0"/>
              </a:rPr>
              <a:t>Cornell SC Johnson College of Business    </a:t>
            </a:r>
            <a:fld id="{6BC6B64C-2C78-0546-8075-679D924F1D06}" type="slidenum">
              <a:rPr lang="en-US" smtClean="0">
                <a:solidFill>
                  <a:schemeClr val="tx1">
                    <a:lumMod val="65000"/>
                    <a:lumOff val="35000"/>
                  </a:schemeClr>
                </a:solidFill>
                <a:latin typeface="Arial" panose="020B0604020202020204" pitchFamily="34" charset="0"/>
                <a:cs typeface="Arial" panose="020B0604020202020204" pitchFamily="34" charset="0"/>
              </a:rPr>
              <a:pPr/>
              <a:t>23</a:t>
            </a:fld>
            <a:endParaRPr lang="en-US" dirty="0">
              <a:solidFill>
                <a:schemeClr val="tx1">
                  <a:lumMod val="65000"/>
                  <a:lumOff val="35000"/>
                </a:schemeClr>
              </a:solidFill>
              <a:latin typeface="Arial" panose="020B0604020202020204" pitchFamily="34" charset="0"/>
              <a:cs typeface="Arial" panose="020B0604020202020204" pitchFamily="34" charset="0"/>
            </a:endParaRPr>
          </a:p>
        </p:txBody>
      </p:sp>
      <p:grpSp>
        <p:nvGrpSpPr>
          <p:cNvPr id="56" name="Group 55">
            <a:extLst>
              <a:ext uri="{FF2B5EF4-FFF2-40B4-BE49-F238E27FC236}">
                <a16:creationId xmlns:a16="http://schemas.microsoft.com/office/drawing/2014/main" id="{8A5948B7-B2AC-4B2D-8B52-260AA77F253A}"/>
              </a:ext>
            </a:extLst>
          </p:cNvPr>
          <p:cNvGrpSpPr/>
          <p:nvPr/>
        </p:nvGrpSpPr>
        <p:grpSpPr>
          <a:xfrm>
            <a:off x="131632" y="1453279"/>
            <a:ext cx="2493776" cy="2101883"/>
            <a:chOff x="964462" y="2316922"/>
            <a:chExt cx="2773823" cy="2578491"/>
          </a:xfrm>
        </p:grpSpPr>
        <p:sp>
          <p:nvSpPr>
            <p:cNvPr id="57" name="Прямоугольник 3">
              <a:extLst>
                <a:ext uri="{FF2B5EF4-FFF2-40B4-BE49-F238E27FC236}">
                  <a16:creationId xmlns:a16="http://schemas.microsoft.com/office/drawing/2014/main" id="{17C30B76-6220-48AF-A6F5-11B98E6D53FD}"/>
                </a:ext>
              </a:extLst>
            </p:cNvPr>
            <p:cNvSpPr/>
            <p:nvPr/>
          </p:nvSpPr>
          <p:spPr>
            <a:xfrm>
              <a:off x="964462" y="2422018"/>
              <a:ext cx="2773820" cy="24733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a:latin typeface="Georgia" panose="02040502050405020303" pitchFamily="18" charset="0"/>
              </a:endParaRPr>
            </a:p>
          </p:txBody>
        </p:sp>
        <p:sp>
          <p:nvSpPr>
            <p:cNvPr id="58" name="TextBox 57">
              <a:extLst>
                <a:ext uri="{FF2B5EF4-FFF2-40B4-BE49-F238E27FC236}">
                  <a16:creationId xmlns:a16="http://schemas.microsoft.com/office/drawing/2014/main" id="{032C7BFD-15D2-4FDB-B1B9-4F94DD2C7CE0}"/>
                </a:ext>
              </a:extLst>
            </p:cNvPr>
            <p:cNvSpPr txBox="1"/>
            <p:nvPr/>
          </p:nvSpPr>
          <p:spPr>
            <a:xfrm>
              <a:off x="1093503" y="2669112"/>
              <a:ext cx="2532702" cy="1569660"/>
            </a:xfrm>
            <a:prstGeom prst="rect">
              <a:avLst/>
            </a:prstGeom>
            <a:noFill/>
          </p:spPr>
          <p:txBody>
            <a:bodyPr wrap="square" rtlCol="0">
              <a:spAutoFit/>
            </a:bodyPr>
            <a:lstStyle/>
            <a:p>
              <a:r>
                <a:rPr lang="en-US" sz="2400" b="1" dirty="0">
                  <a:solidFill>
                    <a:schemeClr val="tx1">
                      <a:lumMod val="75000"/>
                      <a:lumOff val="25000"/>
                    </a:schemeClr>
                  </a:solidFill>
                  <a:latin typeface="Arial Black" panose="020B0604020202020204" pitchFamily="34" charset="0"/>
                  <a:ea typeface="Roboto Black" panose="02000000000000000000" pitchFamily="2" charset="0"/>
                  <a:cs typeface="Arial Black" panose="020B0604020202020204" pitchFamily="34" charset="0"/>
                </a:rPr>
                <a:t>Suggestions </a:t>
              </a:r>
              <a:r>
                <a:rPr lang="en-US" sz="2400" dirty="0">
                  <a:solidFill>
                    <a:schemeClr val="tx1">
                      <a:lumMod val="75000"/>
                      <a:lumOff val="25000"/>
                    </a:schemeClr>
                  </a:solidFill>
                  <a:latin typeface="Arial" panose="020B0604020202020204" pitchFamily="34" charset="0"/>
                  <a:ea typeface="Roboto Black" panose="02000000000000000000" pitchFamily="2" charset="0"/>
                  <a:cs typeface="Arial" panose="020B0604020202020204" pitchFamily="34" charset="0"/>
                </a:rPr>
                <a:t>for new series idea for social media</a:t>
              </a:r>
            </a:p>
          </p:txBody>
        </p:sp>
        <p:sp>
          <p:nvSpPr>
            <p:cNvPr id="59" name="Прямоугольник 30">
              <a:extLst>
                <a:ext uri="{FF2B5EF4-FFF2-40B4-BE49-F238E27FC236}">
                  <a16:creationId xmlns:a16="http://schemas.microsoft.com/office/drawing/2014/main" id="{FEE2F0FD-67A8-4DCB-A712-CB6234B0F4BB}"/>
                </a:ext>
              </a:extLst>
            </p:cNvPr>
            <p:cNvSpPr/>
            <p:nvPr/>
          </p:nvSpPr>
          <p:spPr>
            <a:xfrm rot="16200000">
              <a:off x="2239087" y="1042297"/>
              <a:ext cx="224573" cy="277382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a:latin typeface="Georgia" panose="02040502050405020303" pitchFamily="18" charset="0"/>
              </a:endParaRPr>
            </a:p>
          </p:txBody>
        </p:sp>
        <p:cxnSp>
          <p:nvCxnSpPr>
            <p:cNvPr id="61" name="Straight Connector 60">
              <a:extLst>
                <a:ext uri="{FF2B5EF4-FFF2-40B4-BE49-F238E27FC236}">
                  <a16:creationId xmlns:a16="http://schemas.microsoft.com/office/drawing/2014/main" id="{1D8D6873-0B30-4DC4-B87D-FEAD6BF07022}"/>
                </a:ext>
              </a:extLst>
            </p:cNvPr>
            <p:cNvCxnSpPr/>
            <p:nvPr/>
          </p:nvCxnSpPr>
          <p:spPr>
            <a:xfrm>
              <a:off x="1196788" y="4590537"/>
              <a:ext cx="49754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84" name="Group 83">
            <a:extLst>
              <a:ext uri="{FF2B5EF4-FFF2-40B4-BE49-F238E27FC236}">
                <a16:creationId xmlns:a16="http://schemas.microsoft.com/office/drawing/2014/main" id="{7B25A559-F984-4FA3-9140-BED4F17B9BAA}"/>
              </a:ext>
            </a:extLst>
          </p:cNvPr>
          <p:cNvGrpSpPr/>
          <p:nvPr/>
        </p:nvGrpSpPr>
        <p:grpSpPr>
          <a:xfrm>
            <a:off x="131632" y="3792012"/>
            <a:ext cx="8219015" cy="2787949"/>
            <a:chOff x="964462" y="2316922"/>
            <a:chExt cx="2773823" cy="3328892"/>
          </a:xfrm>
        </p:grpSpPr>
        <p:sp>
          <p:nvSpPr>
            <p:cNvPr id="85" name="Прямоугольник 3">
              <a:extLst>
                <a:ext uri="{FF2B5EF4-FFF2-40B4-BE49-F238E27FC236}">
                  <a16:creationId xmlns:a16="http://schemas.microsoft.com/office/drawing/2014/main" id="{22DA13D3-15CB-4F85-8D92-A0C8D2983BA5}"/>
                </a:ext>
              </a:extLst>
            </p:cNvPr>
            <p:cNvSpPr/>
            <p:nvPr/>
          </p:nvSpPr>
          <p:spPr>
            <a:xfrm>
              <a:off x="964462" y="2422017"/>
              <a:ext cx="2773820" cy="322379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a:latin typeface="Georgia" panose="02040502050405020303" pitchFamily="18" charset="0"/>
              </a:endParaRPr>
            </a:p>
          </p:txBody>
        </p:sp>
        <p:sp>
          <p:nvSpPr>
            <p:cNvPr id="86" name="TextBox 85">
              <a:extLst>
                <a:ext uri="{FF2B5EF4-FFF2-40B4-BE49-F238E27FC236}">
                  <a16:creationId xmlns:a16="http://schemas.microsoft.com/office/drawing/2014/main" id="{59508479-0FAC-47F5-9096-834366684858}"/>
                </a:ext>
              </a:extLst>
            </p:cNvPr>
            <p:cNvSpPr txBox="1"/>
            <p:nvPr/>
          </p:nvSpPr>
          <p:spPr>
            <a:xfrm>
              <a:off x="1004882" y="2669112"/>
              <a:ext cx="2733400" cy="2976702"/>
            </a:xfrm>
            <a:prstGeom prst="rect">
              <a:avLst/>
            </a:prstGeom>
            <a:noFill/>
          </p:spPr>
          <p:txBody>
            <a:bodyPr wrap="square" rtlCol="0">
              <a:spAutoFit/>
            </a:bodyPr>
            <a:lstStyle/>
            <a:p>
              <a:r>
                <a:rPr lang="en-US" dirty="0">
                  <a:solidFill>
                    <a:schemeClr val="tx1">
                      <a:lumMod val="75000"/>
                      <a:lumOff val="25000"/>
                    </a:schemeClr>
                  </a:solidFill>
                  <a:latin typeface="Arial" panose="020B0604020202020204" pitchFamily="34" charset="0"/>
                  <a:ea typeface="Roboto Black" panose="02000000000000000000" pitchFamily="2" charset="0"/>
                  <a:cs typeface="Arial" panose="020B0604020202020204" pitchFamily="34" charset="0"/>
                </a:rPr>
                <a:t>To help grow our network, we encourage you to </a:t>
              </a:r>
              <a:r>
                <a:rPr lang="en-US" b="1" dirty="0">
                  <a:solidFill>
                    <a:schemeClr val="tx1">
                      <a:lumMod val="75000"/>
                      <a:lumOff val="25000"/>
                    </a:schemeClr>
                  </a:solidFill>
                  <a:latin typeface="Arial Black" panose="020B0604020202020204" pitchFamily="34" charset="0"/>
                  <a:ea typeface="Roboto Black" panose="02000000000000000000" pitchFamily="2" charset="0"/>
                  <a:cs typeface="Arial Black" panose="020B0604020202020204" pitchFamily="34" charset="0"/>
                </a:rPr>
                <a:t>add EMI Fellow credentials on LinkedIn: EMI Fellow at Cornell Emerging Markets Institute</a:t>
              </a:r>
            </a:p>
            <a:p>
              <a:endParaRPr lang="en-US" b="1" dirty="0">
                <a:solidFill>
                  <a:schemeClr val="tx1">
                    <a:lumMod val="75000"/>
                    <a:lumOff val="25000"/>
                  </a:schemeClr>
                </a:solidFill>
                <a:latin typeface="Arial Black" panose="020B0604020202020204" pitchFamily="34" charset="0"/>
                <a:ea typeface="Roboto Black" panose="02000000000000000000" pitchFamily="2" charset="0"/>
                <a:cs typeface="Arial Black" panose="020B0604020202020204" pitchFamily="34" charset="0"/>
              </a:endParaRPr>
            </a:p>
            <a:p>
              <a:r>
                <a:rPr lang="en-US" b="1" dirty="0">
                  <a:solidFill>
                    <a:schemeClr val="tx1">
                      <a:lumMod val="75000"/>
                      <a:lumOff val="25000"/>
                    </a:schemeClr>
                  </a:solidFill>
                  <a:latin typeface="Arial Black" panose="020B0604020202020204" pitchFamily="34" charset="0"/>
                  <a:ea typeface="Roboto Black" panose="02000000000000000000" pitchFamily="2" charset="0"/>
                  <a:cs typeface="Arial Black" panose="020B0604020202020204" pitchFamily="34" charset="0"/>
                </a:rPr>
                <a:t>When you post, please tag #cornellEMI #cornellMBA</a:t>
              </a:r>
            </a:p>
            <a:p>
              <a:endParaRPr lang="en-US" b="1" dirty="0">
                <a:solidFill>
                  <a:schemeClr val="tx1">
                    <a:lumMod val="75000"/>
                    <a:lumOff val="25000"/>
                  </a:schemeClr>
                </a:solidFill>
                <a:latin typeface="Arial Black" panose="020B0604020202020204" pitchFamily="34" charset="0"/>
                <a:ea typeface="Roboto Black" panose="02000000000000000000" pitchFamily="2" charset="0"/>
                <a:cs typeface="Arial Black" panose="020B0604020202020204" pitchFamily="34" charset="0"/>
              </a:endParaRPr>
            </a:p>
            <a:p>
              <a:r>
                <a:rPr lang="en-US" sz="1600" dirty="0">
                  <a:solidFill>
                    <a:schemeClr val="tx1">
                      <a:lumMod val="75000"/>
                      <a:lumOff val="25000"/>
                    </a:schemeClr>
                  </a:solidFill>
                  <a:latin typeface="Arial" panose="020B0604020202020204" pitchFamily="34" charset="0"/>
                  <a:ea typeface="Roboto Black" panose="02000000000000000000" pitchFamily="2" charset="0"/>
                  <a:cs typeface="Arial" panose="020B0604020202020204" pitchFamily="34" charset="0"/>
                </a:rPr>
                <a:t>Title: </a:t>
              </a:r>
              <a:r>
                <a:rPr lang="en-US" sz="1600" b="1" dirty="0">
                  <a:solidFill>
                    <a:schemeClr val="tx1">
                      <a:lumMod val="75000"/>
                      <a:lumOff val="25000"/>
                    </a:schemeClr>
                  </a:solidFill>
                  <a:latin typeface="Arial" panose="020B0604020202020204" pitchFamily="34" charset="0"/>
                  <a:ea typeface="Roboto Black" panose="02000000000000000000" pitchFamily="2" charset="0"/>
                  <a:cs typeface="Arial" panose="020B0604020202020204" pitchFamily="34" charset="0"/>
                </a:rPr>
                <a:t>EMI Fellow</a:t>
              </a:r>
            </a:p>
            <a:p>
              <a:r>
                <a:rPr lang="en-US" sz="1600" dirty="0">
                  <a:solidFill>
                    <a:schemeClr val="tx1">
                      <a:lumMod val="75000"/>
                      <a:lumOff val="25000"/>
                    </a:schemeClr>
                  </a:solidFill>
                  <a:latin typeface="Arial" panose="020B0604020202020204" pitchFamily="34" charset="0"/>
                  <a:ea typeface="Roboto Black" panose="02000000000000000000" pitchFamily="2" charset="0"/>
                  <a:cs typeface="Arial" panose="020B0604020202020204" pitchFamily="34" charset="0"/>
                </a:rPr>
                <a:t>Account linked to Title of Position: </a:t>
              </a:r>
              <a:r>
                <a:rPr lang="en-US" sz="1600" b="1" dirty="0">
                  <a:solidFill>
                    <a:schemeClr val="tx1">
                      <a:lumMod val="75000"/>
                      <a:lumOff val="25000"/>
                    </a:schemeClr>
                  </a:solidFill>
                  <a:latin typeface="Arial" panose="020B0604020202020204" pitchFamily="34" charset="0"/>
                  <a:ea typeface="Roboto Black" panose="02000000000000000000" pitchFamily="2" charset="0"/>
                  <a:cs typeface="Arial" panose="020B0604020202020204" pitchFamily="34" charset="0"/>
                </a:rPr>
                <a:t>Cornell Emerging Markets Institute </a:t>
              </a:r>
              <a:r>
                <a:rPr lang="en-US" sz="1600" dirty="0">
                  <a:solidFill>
                    <a:schemeClr val="tx1">
                      <a:lumMod val="75000"/>
                      <a:lumOff val="25000"/>
                    </a:schemeClr>
                  </a:solidFill>
                  <a:latin typeface="Arial" panose="020B0604020202020204" pitchFamily="34" charset="0"/>
                  <a:ea typeface="Roboto Black" panose="02000000000000000000" pitchFamily="2" charset="0"/>
                  <a:cs typeface="Arial" panose="020B0604020202020204" pitchFamily="34" charset="0"/>
                </a:rPr>
                <a:t>(NOT Cornell College of Business Emerging Markets Institute)</a:t>
              </a:r>
            </a:p>
          </p:txBody>
        </p:sp>
        <p:sp>
          <p:nvSpPr>
            <p:cNvPr id="87" name="Прямоугольник 30">
              <a:extLst>
                <a:ext uri="{FF2B5EF4-FFF2-40B4-BE49-F238E27FC236}">
                  <a16:creationId xmlns:a16="http://schemas.microsoft.com/office/drawing/2014/main" id="{1EC4D8A0-0C86-4C72-8214-29DD4A009856}"/>
                </a:ext>
              </a:extLst>
            </p:cNvPr>
            <p:cNvSpPr/>
            <p:nvPr/>
          </p:nvSpPr>
          <p:spPr>
            <a:xfrm rot="16200000">
              <a:off x="2239087" y="1042297"/>
              <a:ext cx="224573" cy="277382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a:latin typeface="Georgia" panose="02040502050405020303" pitchFamily="18" charset="0"/>
              </a:endParaRPr>
            </a:p>
          </p:txBody>
        </p:sp>
        <p:cxnSp>
          <p:nvCxnSpPr>
            <p:cNvPr id="88" name="Straight Connector 87">
              <a:extLst>
                <a:ext uri="{FF2B5EF4-FFF2-40B4-BE49-F238E27FC236}">
                  <a16:creationId xmlns:a16="http://schemas.microsoft.com/office/drawing/2014/main" id="{BC3B622A-0D1A-4E1B-98F5-D46446A2698E}"/>
                </a:ext>
              </a:extLst>
            </p:cNvPr>
            <p:cNvCxnSpPr/>
            <p:nvPr/>
          </p:nvCxnSpPr>
          <p:spPr>
            <a:xfrm>
              <a:off x="1087445" y="3859124"/>
              <a:ext cx="49754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90" name="Group 89">
            <a:extLst>
              <a:ext uri="{FF2B5EF4-FFF2-40B4-BE49-F238E27FC236}">
                <a16:creationId xmlns:a16="http://schemas.microsoft.com/office/drawing/2014/main" id="{93C836D8-060E-472F-A6DC-3ECAD8AEC108}"/>
              </a:ext>
            </a:extLst>
          </p:cNvPr>
          <p:cNvGrpSpPr/>
          <p:nvPr/>
        </p:nvGrpSpPr>
        <p:grpSpPr>
          <a:xfrm>
            <a:off x="2770153" y="1439054"/>
            <a:ext cx="2700807" cy="2116102"/>
            <a:chOff x="964462" y="2316922"/>
            <a:chExt cx="2773823" cy="2578491"/>
          </a:xfrm>
        </p:grpSpPr>
        <p:sp>
          <p:nvSpPr>
            <p:cNvPr id="91" name="Прямоугольник 3">
              <a:extLst>
                <a:ext uri="{FF2B5EF4-FFF2-40B4-BE49-F238E27FC236}">
                  <a16:creationId xmlns:a16="http://schemas.microsoft.com/office/drawing/2014/main" id="{1CD649D7-7FEB-4651-8FFB-F87AC5C75AC7}"/>
                </a:ext>
              </a:extLst>
            </p:cNvPr>
            <p:cNvSpPr/>
            <p:nvPr/>
          </p:nvSpPr>
          <p:spPr>
            <a:xfrm>
              <a:off x="964462" y="2422018"/>
              <a:ext cx="2773820" cy="24733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a:latin typeface="Georgia" panose="02040502050405020303" pitchFamily="18" charset="0"/>
              </a:endParaRPr>
            </a:p>
          </p:txBody>
        </p:sp>
        <p:sp>
          <p:nvSpPr>
            <p:cNvPr id="92" name="TextBox 91">
              <a:extLst>
                <a:ext uri="{FF2B5EF4-FFF2-40B4-BE49-F238E27FC236}">
                  <a16:creationId xmlns:a16="http://schemas.microsoft.com/office/drawing/2014/main" id="{675958B1-D717-4CEC-AD2C-23BF9126A318}"/>
                </a:ext>
              </a:extLst>
            </p:cNvPr>
            <p:cNvSpPr txBox="1"/>
            <p:nvPr/>
          </p:nvSpPr>
          <p:spPr>
            <a:xfrm>
              <a:off x="1093502" y="2669112"/>
              <a:ext cx="2532702" cy="1569660"/>
            </a:xfrm>
            <a:prstGeom prst="rect">
              <a:avLst/>
            </a:prstGeom>
            <a:noFill/>
          </p:spPr>
          <p:txBody>
            <a:bodyPr wrap="square" rtlCol="0">
              <a:spAutoFit/>
            </a:bodyPr>
            <a:lstStyle/>
            <a:p>
              <a:r>
                <a:rPr lang="en-US" sz="2400" b="1" dirty="0">
                  <a:solidFill>
                    <a:schemeClr val="tx1">
                      <a:lumMod val="75000"/>
                      <a:lumOff val="25000"/>
                    </a:schemeClr>
                  </a:solidFill>
                  <a:latin typeface="Arial Black" panose="020B0604020202020204" pitchFamily="34" charset="0"/>
                  <a:ea typeface="Roboto Black" panose="02000000000000000000" pitchFamily="2" charset="0"/>
                  <a:cs typeface="Arial Black" panose="020B0604020202020204" pitchFamily="34" charset="0"/>
                </a:rPr>
                <a:t>Like, share and comment </a:t>
              </a:r>
              <a:r>
                <a:rPr lang="en-US" sz="2400" dirty="0">
                  <a:solidFill>
                    <a:schemeClr val="tx1">
                      <a:lumMod val="75000"/>
                      <a:lumOff val="25000"/>
                    </a:schemeClr>
                  </a:solidFill>
                  <a:latin typeface="Arial" panose="020B0604020202020204" pitchFamily="34" charset="0"/>
                  <a:ea typeface="Roboto Black" panose="02000000000000000000" pitchFamily="2" charset="0"/>
                  <a:cs typeface="Arial" panose="020B0604020202020204" pitchFamily="34" charset="0"/>
                </a:rPr>
                <a:t>on our social media posts</a:t>
              </a:r>
            </a:p>
          </p:txBody>
        </p:sp>
        <p:sp>
          <p:nvSpPr>
            <p:cNvPr id="93" name="Прямоугольник 30">
              <a:extLst>
                <a:ext uri="{FF2B5EF4-FFF2-40B4-BE49-F238E27FC236}">
                  <a16:creationId xmlns:a16="http://schemas.microsoft.com/office/drawing/2014/main" id="{AA31AF8B-D150-468B-BA00-F37737963D9F}"/>
                </a:ext>
              </a:extLst>
            </p:cNvPr>
            <p:cNvSpPr/>
            <p:nvPr/>
          </p:nvSpPr>
          <p:spPr>
            <a:xfrm rot="16200000">
              <a:off x="2239087" y="1042297"/>
              <a:ext cx="224573" cy="277382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a:latin typeface="Georgia" panose="02040502050405020303" pitchFamily="18" charset="0"/>
              </a:endParaRPr>
            </a:p>
          </p:txBody>
        </p:sp>
        <p:cxnSp>
          <p:nvCxnSpPr>
            <p:cNvPr id="94" name="Straight Connector 93">
              <a:extLst>
                <a:ext uri="{FF2B5EF4-FFF2-40B4-BE49-F238E27FC236}">
                  <a16:creationId xmlns:a16="http://schemas.microsoft.com/office/drawing/2014/main" id="{253BBC5F-6E23-4CF3-9672-FAECCFAF6413}"/>
                </a:ext>
              </a:extLst>
            </p:cNvPr>
            <p:cNvCxnSpPr/>
            <p:nvPr/>
          </p:nvCxnSpPr>
          <p:spPr>
            <a:xfrm>
              <a:off x="1196788" y="4590537"/>
              <a:ext cx="49754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96" name="Group 95">
            <a:extLst>
              <a:ext uri="{FF2B5EF4-FFF2-40B4-BE49-F238E27FC236}">
                <a16:creationId xmlns:a16="http://schemas.microsoft.com/office/drawing/2014/main" id="{B66F7942-336C-4EB4-AE7B-075C16BC8777}"/>
              </a:ext>
            </a:extLst>
          </p:cNvPr>
          <p:cNvGrpSpPr/>
          <p:nvPr/>
        </p:nvGrpSpPr>
        <p:grpSpPr>
          <a:xfrm>
            <a:off x="5649846" y="1439053"/>
            <a:ext cx="2700804" cy="2116109"/>
            <a:chOff x="964462" y="2316922"/>
            <a:chExt cx="2773823" cy="2578491"/>
          </a:xfrm>
        </p:grpSpPr>
        <p:sp>
          <p:nvSpPr>
            <p:cNvPr id="97" name="Прямоугольник 3">
              <a:extLst>
                <a:ext uri="{FF2B5EF4-FFF2-40B4-BE49-F238E27FC236}">
                  <a16:creationId xmlns:a16="http://schemas.microsoft.com/office/drawing/2014/main" id="{B61C5FE4-D3C8-4E99-85CA-1C91D0079A9F}"/>
                </a:ext>
              </a:extLst>
            </p:cNvPr>
            <p:cNvSpPr/>
            <p:nvPr/>
          </p:nvSpPr>
          <p:spPr>
            <a:xfrm>
              <a:off x="964462" y="2422018"/>
              <a:ext cx="2773820" cy="24733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a:latin typeface="Georgia" panose="02040502050405020303" pitchFamily="18" charset="0"/>
              </a:endParaRPr>
            </a:p>
          </p:txBody>
        </p:sp>
        <p:sp>
          <p:nvSpPr>
            <p:cNvPr id="98" name="TextBox 97">
              <a:extLst>
                <a:ext uri="{FF2B5EF4-FFF2-40B4-BE49-F238E27FC236}">
                  <a16:creationId xmlns:a16="http://schemas.microsoft.com/office/drawing/2014/main" id="{E02F0DD9-F75C-4C24-8CB1-6F4C5D0E2DA2}"/>
                </a:ext>
              </a:extLst>
            </p:cNvPr>
            <p:cNvSpPr txBox="1"/>
            <p:nvPr/>
          </p:nvSpPr>
          <p:spPr>
            <a:xfrm>
              <a:off x="1093502" y="2669112"/>
              <a:ext cx="2532702" cy="830997"/>
            </a:xfrm>
            <a:prstGeom prst="rect">
              <a:avLst/>
            </a:prstGeom>
            <a:noFill/>
          </p:spPr>
          <p:txBody>
            <a:bodyPr wrap="square" lIns="91440" tIns="45720" rIns="91440" bIns="45720" rtlCol="0" anchor="t">
              <a:spAutoFit/>
            </a:bodyPr>
            <a:lstStyle/>
            <a:p>
              <a:r>
                <a:rPr lang="en-US" sz="2400" b="1" dirty="0">
                  <a:solidFill>
                    <a:schemeClr val="tx1">
                      <a:lumMod val="75000"/>
                      <a:lumOff val="25000"/>
                    </a:schemeClr>
                  </a:solidFill>
                  <a:latin typeface="Arial Black"/>
                  <a:ea typeface="Roboto Black" panose="02000000000000000000" pitchFamily="2" charset="0"/>
                  <a:cs typeface="Arial Black" panose="020B0604020202020204" pitchFamily="34" charset="0"/>
                </a:rPr>
                <a:t>Taking up </a:t>
              </a:r>
              <a:r>
                <a:rPr lang="en-US" sz="2400" dirty="0">
                  <a:solidFill>
                    <a:schemeClr val="tx1">
                      <a:lumMod val="75000"/>
                      <a:lumOff val="25000"/>
                    </a:schemeClr>
                  </a:solidFill>
                  <a:latin typeface="Arial "/>
                  <a:ea typeface="Roboto Black" panose="02000000000000000000" pitchFamily="2" charset="0"/>
                  <a:cs typeface="Arial Black" panose="020B0604020202020204" pitchFamily="34" charset="0"/>
                </a:rPr>
                <a:t>our Insta story</a:t>
              </a:r>
              <a:r>
                <a:rPr lang="en-US" sz="2400" b="1" dirty="0">
                  <a:solidFill>
                    <a:schemeClr val="tx1">
                      <a:lumMod val="75000"/>
                      <a:lumOff val="25000"/>
                    </a:schemeClr>
                  </a:solidFill>
                  <a:latin typeface="Arial "/>
                  <a:ea typeface="Roboto Black" panose="02000000000000000000" pitchFamily="2" charset="0"/>
                  <a:cs typeface="Arial Black" panose="020B0604020202020204" pitchFamily="34" charset="0"/>
                </a:rPr>
                <a:t>  </a:t>
              </a:r>
            </a:p>
          </p:txBody>
        </p:sp>
        <p:sp>
          <p:nvSpPr>
            <p:cNvPr id="99" name="Прямоугольник 30">
              <a:extLst>
                <a:ext uri="{FF2B5EF4-FFF2-40B4-BE49-F238E27FC236}">
                  <a16:creationId xmlns:a16="http://schemas.microsoft.com/office/drawing/2014/main" id="{03694278-DBFE-4C63-9E01-6708561C614C}"/>
                </a:ext>
              </a:extLst>
            </p:cNvPr>
            <p:cNvSpPr/>
            <p:nvPr/>
          </p:nvSpPr>
          <p:spPr>
            <a:xfrm rot="16200000">
              <a:off x="2239087" y="1042297"/>
              <a:ext cx="224573" cy="277382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a:latin typeface="Georgia" panose="02040502050405020303" pitchFamily="18" charset="0"/>
              </a:endParaRPr>
            </a:p>
          </p:txBody>
        </p:sp>
        <p:cxnSp>
          <p:nvCxnSpPr>
            <p:cNvPr id="100" name="Straight Connector 99">
              <a:extLst>
                <a:ext uri="{FF2B5EF4-FFF2-40B4-BE49-F238E27FC236}">
                  <a16:creationId xmlns:a16="http://schemas.microsoft.com/office/drawing/2014/main" id="{5C813830-6020-44C5-B4B7-4A6577275D4A}"/>
                </a:ext>
              </a:extLst>
            </p:cNvPr>
            <p:cNvCxnSpPr/>
            <p:nvPr/>
          </p:nvCxnSpPr>
          <p:spPr>
            <a:xfrm>
              <a:off x="1196788" y="4590537"/>
              <a:ext cx="49754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pic>
        <p:nvPicPr>
          <p:cNvPr id="101" name="Picture 100" descr="Instagram Brand Resources">
            <a:hlinkClick r:id="rId3"/>
            <a:extLst>
              <a:ext uri="{FF2B5EF4-FFF2-40B4-BE49-F238E27FC236}">
                <a16:creationId xmlns:a16="http://schemas.microsoft.com/office/drawing/2014/main" id="{DB556ED2-7789-475A-8317-422D28D77924}"/>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09120" y="3230502"/>
            <a:ext cx="810432" cy="787044"/>
          </a:xfrm>
          <a:prstGeom prst="rect">
            <a:avLst/>
          </a:prstGeom>
          <a:noFill/>
          <a:ln>
            <a:noFill/>
          </a:ln>
        </p:spPr>
      </p:pic>
      <p:pic>
        <p:nvPicPr>
          <p:cNvPr id="102" name="Picture 101">
            <a:hlinkClick r:id="rId5"/>
            <a:extLst>
              <a:ext uri="{FF2B5EF4-FFF2-40B4-BE49-F238E27FC236}">
                <a16:creationId xmlns:a16="http://schemas.microsoft.com/office/drawing/2014/main" id="{464464ED-ED1E-4780-9400-77CA61522CF3}"/>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32665" y="3230502"/>
            <a:ext cx="810432" cy="787044"/>
          </a:xfrm>
          <a:prstGeom prst="rect">
            <a:avLst/>
          </a:prstGeom>
          <a:noFill/>
          <a:ln>
            <a:noFill/>
          </a:ln>
        </p:spPr>
      </p:pic>
      <p:pic>
        <p:nvPicPr>
          <p:cNvPr id="103" name="Picture 102" descr="Facebook Brand Resources">
            <a:hlinkClick r:id="rId7"/>
            <a:extLst>
              <a:ext uri="{FF2B5EF4-FFF2-40B4-BE49-F238E27FC236}">
                <a16:creationId xmlns:a16="http://schemas.microsoft.com/office/drawing/2014/main" id="{46D6FE5A-1893-4BB4-9CAD-BB91133D66D6}"/>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194579" y="3230502"/>
            <a:ext cx="810432" cy="787044"/>
          </a:xfrm>
          <a:prstGeom prst="rect">
            <a:avLst/>
          </a:prstGeom>
          <a:noFill/>
          <a:ln>
            <a:noFill/>
          </a:ln>
        </p:spPr>
      </p:pic>
      <p:pic>
        <p:nvPicPr>
          <p:cNvPr id="104" name="Picture 103" descr="Twitter link">
            <a:hlinkClick r:id="rId9"/>
            <a:extLst>
              <a:ext uri="{FF2B5EF4-FFF2-40B4-BE49-F238E27FC236}">
                <a16:creationId xmlns:a16="http://schemas.microsoft.com/office/drawing/2014/main" id="{0BF8B7C1-CA1C-4570-A223-DC106EA3DB71}"/>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9172802" y="4364144"/>
            <a:ext cx="1126826" cy="1203740"/>
          </a:xfrm>
          <a:prstGeom prst="rect">
            <a:avLst/>
          </a:prstGeom>
        </p:spPr>
      </p:pic>
      <p:pic>
        <p:nvPicPr>
          <p:cNvPr id="105" name="Picture 104" descr="YouTube icon, full-color">
            <a:hlinkClick r:id="rId11"/>
            <a:extLst>
              <a:ext uri="{FF2B5EF4-FFF2-40B4-BE49-F238E27FC236}">
                <a16:creationId xmlns:a16="http://schemas.microsoft.com/office/drawing/2014/main" id="{321CDBDC-05AE-48D7-A51D-F29BB1940667}"/>
              </a:ext>
            </a:extLst>
          </p:cNvPr>
          <p:cNvPicPr/>
          <p:nvPr/>
        </p:nvPicPr>
        <p:blipFill rotWithShape="1">
          <a:blip r:embed="rId12" cstate="print">
            <a:extLst>
              <a:ext uri="{28A0092B-C50C-407E-A947-70E740481C1C}">
                <a14:useLocalDpi xmlns:a14="http://schemas.microsoft.com/office/drawing/2010/main" val="0"/>
              </a:ext>
            </a:extLst>
          </a:blip>
          <a:srcRect l="38306" t="36001" r="38546" b="36758"/>
          <a:stretch/>
        </p:blipFill>
        <p:spPr bwMode="auto">
          <a:xfrm>
            <a:off x="10679208" y="4652758"/>
            <a:ext cx="842325" cy="618168"/>
          </a:xfrm>
          <a:prstGeom prst="rect">
            <a:avLst/>
          </a:prstGeom>
          <a:noFill/>
          <a:ln>
            <a:noFill/>
          </a:ln>
          <a:extLst>
            <a:ext uri="{53640926-AAD7-44D8-BBD7-CCE9431645EC}">
              <a14:shadowObscured xmlns:a14="http://schemas.microsoft.com/office/drawing/2010/main"/>
            </a:ext>
          </a:extLst>
        </p:spPr>
      </p:pic>
      <p:sp>
        <p:nvSpPr>
          <p:cNvPr id="106" name="Rectangle 105">
            <a:extLst>
              <a:ext uri="{FF2B5EF4-FFF2-40B4-BE49-F238E27FC236}">
                <a16:creationId xmlns:a16="http://schemas.microsoft.com/office/drawing/2014/main" id="{AE6A4D19-41EF-462A-923B-D4E01DCF75EF}"/>
              </a:ext>
            </a:extLst>
          </p:cNvPr>
          <p:cNvSpPr/>
          <p:nvPr/>
        </p:nvSpPr>
        <p:spPr>
          <a:xfrm>
            <a:off x="8632740" y="1736276"/>
            <a:ext cx="3362860" cy="1323439"/>
          </a:xfrm>
          <a:prstGeom prst="rect">
            <a:avLst/>
          </a:prstGeom>
          <a:noFill/>
        </p:spPr>
        <p:txBody>
          <a:bodyPr wrap="square" lIns="91440" tIns="45720" rIns="91440" bIns="45720" anchor="ctr">
            <a:spAutoFit/>
          </a:bodyPr>
          <a:lstStyle/>
          <a:p>
            <a:pPr algn="ctr"/>
            <a:r>
              <a:rPr lang="en-US" sz="2000" b="1" dirty="0">
                <a:ln w="9525">
                  <a:solidFill>
                    <a:srgbClr val="C00000"/>
                  </a:solidFill>
                  <a:prstDash val="solid"/>
                </a:ln>
                <a:solidFill>
                  <a:srgbClr val="FF7979"/>
                </a:solidFill>
              </a:rPr>
              <a:t>PLEASE</a:t>
            </a:r>
          </a:p>
          <a:p>
            <a:pPr algn="ctr"/>
            <a:r>
              <a:rPr lang="en-US" sz="2000" b="1" dirty="0">
                <a:ln w="9525">
                  <a:noFill/>
                  <a:prstDash val="solid"/>
                </a:ln>
              </a:rPr>
              <a:t>FOLLOW, SHARE, SUBSCRIBE TO ALL OUR SOCIAL MEDIA PLATFORMS</a:t>
            </a:r>
          </a:p>
        </p:txBody>
      </p:sp>
    </p:spTree>
    <p:extLst>
      <p:ext uri="{BB962C8B-B14F-4D97-AF65-F5344CB8AC3E}">
        <p14:creationId xmlns:p14="http://schemas.microsoft.com/office/powerpoint/2010/main" val="4683077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DD3B77EC-CD83-C64E-9D9E-2E614AF04E0F}"/>
              </a:ext>
            </a:extLst>
          </p:cNvPr>
          <p:cNvSpPr txBox="1">
            <a:spLocks/>
          </p:cNvSpPr>
          <p:nvPr/>
        </p:nvSpPr>
        <p:spPr>
          <a:xfrm>
            <a:off x="199881" y="671681"/>
            <a:ext cx="12277628" cy="77583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C00000"/>
                </a:solidFill>
                <a:latin typeface="Arial Black" panose="020B0604020202020204" pitchFamily="34" charset="0"/>
                <a:cs typeface="Arial Black" panose="020B0604020202020204" pitchFamily="34" charset="0"/>
              </a:rPr>
              <a:t>Summer Internship</a:t>
            </a:r>
          </a:p>
          <a:p>
            <a:r>
              <a:rPr lang="en-US" sz="2000" b="1" dirty="0" err="1">
                <a:solidFill>
                  <a:srgbClr val="C00000"/>
                </a:solidFill>
                <a:latin typeface="Arial Black" panose="020B0604020202020204" pitchFamily="34" charset="0"/>
                <a:cs typeface="Arial Black" panose="020B0604020202020204" pitchFamily="34" charset="0"/>
              </a:rPr>
              <a:t>Vritika</a:t>
            </a:r>
            <a:r>
              <a:rPr lang="en-US" sz="2000" b="1" dirty="0">
                <a:solidFill>
                  <a:srgbClr val="C00000"/>
                </a:solidFill>
                <a:latin typeface="Arial Black" panose="020B0604020202020204" pitchFamily="34" charset="0"/>
                <a:cs typeface="Arial Black" panose="020B0604020202020204" pitchFamily="34" charset="0"/>
              </a:rPr>
              <a:t> Patni, </a:t>
            </a:r>
            <a:r>
              <a:rPr lang="en-US" sz="2000" b="1" dirty="0" err="1">
                <a:solidFill>
                  <a:srgbClr val="C00000"/>
                </a:solidFill>
                <a:latin typeface="Arial Black" panose="020B0604020202020204" pitchFamily="34" charset="0"/>
                <a:cs typeface="Arial Black" panose="020B0604020202020204" pitchFamily="34" charset="0"/>
              </a:rPr>
              <a:t>Mihika</a:t>
            </a:r>
            <a:r>
              <a:rPr lang="en-US" sz="2000" b="1" dirty="0">
                <a:solidFill>
                  <a:srgbClr val="C00000"/>
                </a:solidFill>
                <a:latin typeface="Arial Black" panose="020B0604020202020204" pitchFamily="34" charset="0"/>
                <a:cs typeface="Arial Black" panose="020B0604020202020204" pitchFamily="34" charset="0"/>
              </a:rPr>
              <a:t> </a:t>
            </a:r>
            <a:r>
              <a:rPr lang="en-US" sz="2000" b="1" dirty="0" err="1">
                <a:solidFill>
                  <a:srgbClr val="C00000"/>
                </a:solidFill>
                <a:latin typeface="Arial Black" panose="020B0604020202020204" pitchFamily="34" charset="0"/>
                <a:cs typeface="Arial Black" panose="020B0604020202020204" pitchFamily="34" charset="0"/>
              </a:rPr>
              <a:t>Badjate</a:t>
            </a:r>
            <a:endParaRPr lang="en-US" sz="2000" b="1" dirty="0">
              <a:solidFill>
                <a:srgbClr val="C00000"/>
              </a:solidFill>
              <a:latin typeface="Arial Black" panose="020B0604020202020204" pitchFamily="34" charset="0"/>
              <a:cs typeface="Arial Black" panose="020B0604020202020204" pitchFamily="34" charset="0"/>
            </a:endParaRPr>
          </a:p>
        </p:txBody>
      </p:sp>
      <p:cxnSp>
        <p:nvCxnSpPr>
          <p:cNvPr id="5" name="Straight Connector 4">
            <a:extLst>
              <a:ext uri="{FF2B5EF4-FFF2-40B4-BE49-F238E27FC236}">
                <a16:creationId xmlns:a16="http://schemas.microsoft.com/office/drawing/2014/main" id="{D614F829-C099-1A49-8AB9-CDBDB5FB9C25}"/>
              </a:ext>
            </a:extLst>
          </p:cNvPr>
          <p:cNvCxnSpPr>
            <a:cxnSpLocks/>
          </p:cNvCxnSpPr>
          <p:nvPr/>
        </p:nvCxnSpPr>
        <p:spPr>
          <a:xfrm>
            <a:off x="964462" y="541053"/>
            <a:ext cx="10142809"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24" name="Footer Placeholder 4">
            <a:extLst>
              <a:ext uri="{FF2B5EF4-FFF2-40B4-BE49-F238E27FC236}">
                <a16:creationId xmlns:a16="http://schemas.microsoft.com/office/drawing/2014/main" id="{75E99DAB-768E-2C48-A041-CD1797D37258}"/>
              </a:ext>
            </a:extLst>
          </p:cNvPr>
          <p:cNvSpPr txBox="1">
            <a:spLocks/>
          </p:cNvSpPr>
          <p:nvPr/>
        </p:nvSpPr>
        <p:spPr>
          <a:xfrm>
            <a:off x="8464378" y="6362046"/>
            <a:ext cx="3362860" cy="365125"/>
          </a:xfrm>
          <a:prstGeom prst="rect">
            <a:avLst/>
          </a:prstGeom>
        </p:spPr>
        <p:txBody>
          <a:bodyP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lumMod val="65000"/>
                    <a:lumOff val="35000"/>
                  </a:schemeClr>
                </a:solidFill>
                <a:latin typeface="Arial" panose="020B0604020202020204" pitchFamily="34" charset="0"/>
                <a:cs typeface="Arial" panose="020B0604020202020204" pitchFamily="34" charset="0"/>
              </a:rPr>
              <a:t>Cornell SC Johnson College of Business    </a:t>
            </a:r>
            <a:fld id="{6BC6B64C-2C78-0546-8075-679D924F1D06}" type="slidenum">
              <a:rPr lang="en-US" smtClean="0">
                <a:solidFill>
                  <a:schemeClr val="tx1">
                    <a:lumMod val="65000"/>
                    <a:lumOff val="35000"/>
                  </a:schemeClr>
                </a:solidFill>
                <a:latin typeface="Arial" panose="020B0604020202020204" pitchFamily="34" charset="0"/>
                <a:cs typeface="Arial" panose="020B0604020202020204" pitchFamily="34" charset="0"/>
              </a:rPr>
              <a:pPr/>
              <a:t>24</a:t>
            </a:fld>
            <a:endParaRPr lang="en-US"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7" name="Google Shape;61;p14">
            <a:extLst>
              <a:ext uri="{FF2B5EF4-FFF2-40B4-BE49-F238E27FC236}">
                <a16:creationId xmlns:a16="http://schemas.microsoft.com/office/drawing/2014/main" id="{06856178-CA02-433B-A848-91035BB1206D}"/>
              </a:ext>
            </a:extLst>
          </p:cNvPr>
          <p:cNvPicPr preferRelativeResize="0"/>
          <p:nvPr/>
        </p:nvPicPr>
        <p:blipFill>
          <a:blip r:embed="rId3">
            <a:alphaModFix/>
          </a:blip>
          <a:stretch>
            <a:fillRect/>
          </a:stretch>
        </p:blipFill>
        <p:spPr>
          <a:xfrm>
            <a:off x="199880" y="1806754"/>
            <a:ext cx="5583083" cy="4077729"/>
          </a:xfrm>
          <a:prstGeom prst="rect">
            <a:avLst/>
          </a:prstGeom>
          <a:noFill/>
          <a:ln>
            <a:noFill/>
          </a:ln>
        </p:spPr>
      </p:pic>
      <p:pic>
        <p:nvPicPr>
          <p:cNvPr id="8" name="Google Shape;62;p14">
            <a:extLst>
              <a:ext uri="{FF2B5EF4-FFF2-40B4-BE49-F238E27FC236}">
                <a16:creationId xmlns:a16="http://schemas.microsoft.com/office/drawing/2014/main" id="{4B6427B4-1544-4B42-A728-509979848AED}"/>
              </a:ext>
            </a:extLst>
          </p:cNvPr>
          <p:cNvPicPr preferRelativeResize="0"/>
          <p:nvPr/>
        </p:nvPicPr>
        <p:blipFill>
          <a:blip r:embed="rId4">
            <a:alphaModFix/>
          </a:blip>
          <a:stretch>
            <a:fillRect/>
          </a:stretch>
        </p:blipFill>
        <p:spPr>
          <a:xfrm>
            <a:off x="6229903" y="1809175"/>
            <a:ext cx="5716985" cy="4075308"/>
          </a:xfrm>
          <a:prstGeom prst="rect">
            <a:avLst/>
          </a:prstGeom>
          <a:noFill/>
          <a:ln>
            <a:noFill/>
          </a:ln>
        </p:spPr>
      </p:pic>
    </p:spTree>
    <p:extLst>
      <p:ext uri="{BB962C8B-B14F-4D97-AF65-F5344CB8AC3E}">
        <p14:creationId xmlns:p14="http://schemas.microsoft.com/office/powerpoint/2010/main" val="24108631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DD3B77EC-CD83-C64E-9D9E-2E614AF04E0F}"/>
              </a:ext>
            </a:extLst>
          </p:cNvPr>
          <p:cNvSpPr txBox="1">
            <a:spLocks/>
          </p:cNvSpPr>
          <p:nvPr/>
        </p:nvSpPr>
        <p:spPr>
          <a:xfrm>
            <a:off x="837262" y="671681"/>
            <a:ext cx="10989976" cy="77583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C00000"/>
                </a:solidFill>
                <a:latin typeface="Arial Black" panose="020B0604020202020204" pitchFamily="34" charset="0"/>
                <a:cs typeface="Arial Black" panose="020B0604020202020204" pitchFamily="34" charset="0"/>
              </a:rPr>
              <a:t>Summer Interns 2020</a:t>
            </a:r>
          </a:p>
        </p:txBody>
      </p:sp>
      <p:cxnSp>
        <p:nvCxnSpPr>
          <p:cNvPr id="5" name="Straight Connector 4">
            <a:extLst>
              <a:ext uri="{FF2B5EF4-FFF2-40B4-BE49-F238E27FC236}">
                <a16:creationId xmlns:a16="http://schemas.microsoft.com/office/drawing/2014/main" id="{D614F829-C099-1A49-8AB9-CDBDB5FB9C25}"/>
              </a:ext>
            </a:extLst>
          </p:cNvPr>
          <p:cNvCxnSpPr>
            <a:cxnSpLocks/>
          </p:cNvCxnSpPr>
          <p:nvPr/>
        </p:nvCxnSpPr>
        <p:spPr>
          <a:xfrm>
            <a:off x="964462" y="541053"/>
            <a:ext cx="10142809"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24" name="Footer Placeholder 4">
            <a:extLst>
              <a:ext uri="{FF2B5EF4-FFF2-40B4-BE49-F238E27FC236}">
                <a16:creationId xmlns:a16="http://schemas.microsoft.com/office/drawing/2014/main" id="{75E99DAB-768E-2C48-A041-CD1797D37258}"/>
              </a:ext>
            </a:extLst>
          </p:cNvPr>
          <p:cNvSpPr txBox="1">
            <a:spLocks/>
          </p:cNvSpPr>
          <p:nvPr/>
        </p:nvSpPr>
        <p:spPr>
          <a:xfrm>
            <a:off x="8464378" y="6518423"/>
            <a:ext cx="3362860" cy="365125"/>
          </a:xfrm>
          <a:prstGeom prst="rect">
            <a:avLst/>
          </a:prstGeom>
        </p:spPr>
        <p:txBody>
          <a:bodyP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lumMod val="65000"/>
                    <a:lumOff val="35000"/>
                  </a:schemeClr>
                </a:solidFill>
                <a:latin typeface="Arial" panose="020B0604020202020204" pitchFamily="34" charset="0"/>
                <a:cs typeface="Arial" panose="020B0604020202020204" pitchFamily="34" charset="0"/>
              </a:rPr>
              <a:t>Cornell SC Johnson College of Business    </a:t>
            </a:r>
            <a:fld id="{6BC6B64C-2C78-0546-8075-679D924F1D06}" type="slidenum">
              <a:rPr lang="en-US" smtClean="0">
                <a:solidFill>
                  <a:schemeClr val="tx1">
                    <a:lumMod val="65000"/>
                    <a:lumOff val="35000"/>
                  </a:schemeClr>
                </a:solidFill>
                <a:latin typeface="Arial" panose="020B0604020202020204" pitchFamily="34" charset="0"/>
                <a:cs typeface="Arial" panose="020B0604020202020204" pitchFamily="34" charset="0"/>
              </a:rPr>
              <a:pPr/>
              <a:t>25</a:t>
            </a:fld>
            <a:endParaRPr lang="en-US"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CA844229-AA8B-4828-B65F-45C200425B60}"/>
              </a:ext>
            </a:extLst>
          </p:cNvPr>
          <p:cNvSpPr txBox="1">
            <a:spLocks/>
          </p:cNvSpPr>
          <p:nvPr/>
        </p:nvSpPr>
        <p:spPr>
          <a:xfrm>
            <a:off x="110193" y="1612035"/>
            <a:ext cx="5203487" cy="319970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nSpc>
                <a:spcPts val="3180"/>
              </a:lnSpc>
              <a:buFont typeface="Arial" panose="020B0604020202020204" pitchFamily="34" charset="0"/>
              <a:buChar char="•"/>
            </a:pPr>
            <a:r>
              <a:rPr lang="en-US" sz="2000" b="1" dirty="0">
                <a:latin typeface="Arial" panose="020B0604020202020204" pitchFamily="34" charset="0"/>
                <a:cs typeface="Arial" panose="020B0604020202020204" pitchFamily="34" charset="0"/>
              </a:rPr>
              <a:t>12 interns, 6+ countries</a:t>
            </a:r>
            <a:r>
              <a:rPr lang="en-US" sz="2000" dirty="0">
                <a:latin typeface="Arial" panose="020B0604020202020204" pitchFamily="34" charset="0"/>
                <a:cs typeface="Arial" panose="020B0604020202020204" pitchFamily="34" charset="0"/>
              </a:rPr>
              <a:t>:</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India, Colombia, Hong Kong, Abu Dhabi, China, US</a:t>
            </a:r>
          </a:p>
          <a:p>
            <a:pPr marL="342900" indent="-342900">
              <a:lnSpc>
                <a:spcPts val="3180"/>
              </a:lnSpc>
              <a:buFont typeface="Arial" panose="020B0604020202020204" pitchFamily="34" charset="0"/>
              <a:buChar char="•"/>
            </a:pPr>
            <a:r>
              <a:rPr lang="en-US" sz="2000" dirty="0">
                <a:latin typeface="Arial" panose="020B0604020202020204" pitchFamily="34" charset="0"/>
                <a:cs typeface="Arial" panose="020B0604020202020204" pitchFamily="34" charset="0"/>
              </a:rPr>
              <a:t>Two internship tracks: </a:t>
            </a:r>
            <a:r>
              <a:rPr lang="en-US" sz="2000" b="1" dirty="0">
                <a:latin typeface="Arial" panose="020B0604020202020204" pitchFamily="34" charset="0"/>
                <a:cs typeface="Arial" panose="020B0604020202020204" pitchFamily="34" charset="0"/>
              </a:rPr>
              <a:t>research</a:t>
            </a:r>
            <a:r>
              <a:rPr lang="en-US" sz="2000" dirty="0">
                <a:latin typeface="Arial" panose="020B0604020202020204" pitchFamily="34" charset="0"/>
                <a:cs typeface="Arial" panose="020B0604020202020204" pitchFamily="34" charset="0"/>
              </a:rPr>
              <a:t> and </a:t>
            </a:r>
            <a:r>
              <a:rPr lang="en-US" sz="2000" b="1" dirty="0">
                <a:latin typeface="Arial" panose="020B0604020202020204" pitchFamily="34" charset="0"/>
                <a:cs typeface="Arial" panose="020B0604020202020204" pitchFamily="34" charset="0"/>
              </a:rPr>
              <a:t>marketing</a:t>
            </a:r>
          </a:p>
          <a:p>
            <a:pPr marL="342900" indent="-342900">
              <a:lnSpc>
                <a:spcPts val="3180"/>
              </a:lnSpc>
              <a:buFont typeface="Arial" panose="020B0604020202020204" pitchFamily="34" charset="0"/>
              <a:buChar char="•"/>
            </a:pPr>
            <a:r>
              <a:rPr lang="en-US" sz="2000" b="1" dirty="0">
                <a:latin typeface="Arial" panose="020B0604020202020204" pitchFamily="34" charset="0"/>
                <a:cs typeface="Arial" panose="020B0604020202020204" pitchFamily="34" charset="0"/>
              </a:rPr>
              <a:t>Projects</a:t>
            </a:r>
            <a:r>
              <a:rPr lang="en-US" sz="2000" dirty="0">
                <a:latin typeface="Arial" panose="020B0604020202020204" pitchFamily="34" charset="0"/>
                <a:cs typeface="Arial" panose="020B0604020202020204" pitchFamily="34" charset="0"/>
              </a:rPr>
              <a:t> undertaken:</a:t>
            </a:r>
          </a:p>
          <a:p>
            <a:pPr marL="800100" lvl="1" indent="-342900">
              <a:lnSpc>
                <a:spcPts val="2100"/>
              </a:lnSpc>
              <a:buFont typeface="Arial" panose="020B0604020202020204" pitchFamily="34" charset="0"/>
              <a:buChar char="•"/>
            </a:pPr>
            <a:r>
              <a:rPr lang="en-US" sz="1600" dirty="0">
                <a:latin typeface="Arial" panose="020B0604020202020204" pitchFamily="34" charset="0"/>
                <a:cs typeface="Arial" panose="020B0604020202020204" pitchFamily="34" charset="0"/>
              </a:rPr>
              <a:t>EMI country rankings, Milestones, China-Africa debt crisis research, Global and multilateral initiatives and companies vignettes</a:t>
            </a:r>
          </a:p>
          <a:p>
            <a:pPr marL="800100" lvl="1" indent="-342900">
              <a:lnSpc>
                <a:spcPts val="2100"/>
              </a:lnSpc>
              <a:buFont typeface="Arial" panose="020B0604020202020204" pitchFamily="34" charset="0"/>
              <a:buChar char="•"/>
            </a:pPr>
            <a:r>
              <a:rPr lang="en-US" sz="1600" dirty="0">
                <a:latin typeface="Arial" panose="020B0604020202020204" pitchFamily="34" charset="0"/>
                <a:cs typeface="Arial" panose="020B0604020202020204" pitchFamily="34" charset="0"/>
              </a:rPr>
              <a:t>Social media rebranding, 10th anniversary videos, task forces (some led by interns), summer newsletter</a:t>
            </a:r>
          </a:p>
          <a:p>
            <a:pPr marL="342900" indent="-342900">
              <a:lnSpc>
                <a:spcPts val="3180"/>
              </a:lnSpc>
              <a:buFont typeface="Arial" panose="020B0604020202020204" pitchFamily="34" charset="0"/>
              <a:buChar char="•"/>
            </a:pPr>
            <a:r>
              <a:rPr lang="en-US" sz="2000" b="1" dirty="0">
                <a:latin typeface="Arial" panose="020B0604020202020204" pitchFamily="34" charset="0"/>
                <a:cs typeface="Arial" panose="020B0604020202020204" pitchFamily="34" charset="0"/>
              </a:rPr>
              <a:t>Blog</a:t>
            </a:r>
            <a:r>
              <a:rPr lang="en-US" sz="2000" dirty="0">
                <a:latin typeface="Arial" panose="020B0604020202020204" pitchFamily="34" charset="0"/>
                <a:cs typeface="Arial" panose="020B0604020202020204" pitchFamily="34" charset="0"/>
              </a:rPr>
              <a:t> posts</a:t>
            </a:r>
          </a:p>
        </p:txBody>
      </p:sp>
      <p:grpSp>
        <p:nvGrpSpPr>
          <p:cNvPr id="10" name="Group 9">
            <a:extLst>
              <a:ext uri="{FF2B5EF4-FFF2-40B4-BE49-F238E27FC236}">
                <a16:creationId xmlns:a16="http://schemas.microsoft.com/office/drawing/2014/main" id="{6161F5E4-DC27-4FD3-9D4F-7B9CC19A930B}"/>
              </a:ext>
            </a:extLst>
          </p:cNvPr>
          <p:cNvGrpSpPr/>
          <p:nvPr/>
        </p:nvGrpSpPr>
        <p:grpSpPr>
          <a:xfrm>
            <a:off x="5313680" y="1311155"/>
            <a:ext cx="6658654" cy="2352254"/>
            <a:chOff x="964459" y="2316922"/>
            <a:chExt cx="2773826" cy="1843356"/>
          </a:xfrm>
        </p:grpSpPr>
        <p:sp>
          <p:nvSpPr>
            <p:cNvPr id="11" name="Прямоугольник 3">
              <a:extLst>
                <a:ext uri="{FF2B5EF4-FFF2-40B4-BE49-F238E27FC236}">
                  <a16:creationId xmlns:a16="http://schemas.microsoft.com/office/drawing/2014/main" id="{198D77A0-FE4C-4422-B75D-89D27AC2E840}"/>
                </a:ext>
              </a:extLst>
            </p:cNvPr>
            <p:cNvSpPr/>
            <p:nvPr/>
          </p:nvSpPr>
          <p:spPr>
            <a:xfrm>
              <a:off x="964462" y="2320390"/>
              <a:ext cx="2773820" cy="181897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a:latin typeface="Georgia" panose="02040502050405020303" pitchFamily="18" charset="0"/>
              </a:endParaRPr>
            </a:p>
          </p:txBody>
        </p:sp>
        <p:sp>
          <p:nvSpPr>
            <p:cNvPr id="12" name="TextBox 11">
              <a:extLst>
                <a:ext uri="{FF2B5EF4-FFF2-40B4-BE49-F238E27FC236}">
                  <a16:creationId xmlns:a16="http://schemas.microsoft.com/office/drawing/2014/main" id="{8CEBA9EB-B8AE-4948-B7CE-CDF14D9E6E90}"/>
                </a:ext>
              </a:extLst>
            </p:cNvPr>
            <p:cNvSpPr txBox="1"/>
            <p:nvPr/>
          </p:nvSpPr>
          <p:spPr>
            <a:xfrm>
              <a:off x="1093502" y="2567484"/>
              <a:ext cx="2429627" cy="303198"/>
            </a:xfrm>
            <a:prstGeom prst="rect">
              <a:avLst/>
            </a:prstGeom>
            <a:noFill/>
          </p:spPr>
          <p:txBody>
            <a:bodyPr wrap="square" rtlCol="0">
              <a:spAutoFit/>
            </a:bodyPr>
            <a:lstStyle/>
            <a:p>
              <a:r>
                <a:rPr lang="en-US" sz="2000" b="1" dirty="0">
                  <a:solidFill>
                    <a:schemeClr val="tx1">
                      <a:lumMod val="75000"/>
                      <a:lumOff val="25000"/>
                    </a:schemeClr>
                  </a:solidFill>
                  <a:latin typeface="Arial Black" panose="020B0604020202020204" pitchFamily="34" charset="0"/>
                  <a:ea typeface="Roboto Black" panose="02000000000000000000" pitchFamily="2" charset="0"/>
                  <a:cs typeface="Arial Black" panose="020B0604020202020204" pitchFamily="34" charset="0"/>
                </a:rPr>
                <a:t>Research</a:t>
              </a:r>
            </a:p>
          </p:txBody>
        </p:sp>
        <p:sp>
          <p:nvSpPr>
            <p:cNvPr id="13" name="Прямоугольник 30">
              <a:extLst>
                <a:ext uri="{FF2B5EF4-FFF2-40B4-BE49-F238E27FC236}">
                  <a16:creationId xmlns:a16="http://schemas.microsoft.com/office/drawing/2014/main" id="{6A291E01-2717-479D-95D4-699966AAAAB0}"/>
                </a:ext>
              </a:extLst>
            </p:cNvPr>
            <p:cNvSpPr/>
            <p:nvPr/>
          </p:nvSpPr>
          <p:spPr>
            <a:xfrm rot="16200000">
              <a:off x="2239087" y="1042297"/>
              <a:ext cx="224573" cy="277382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a:latin typeface="Georgia" panose="02040502050405020303" pitchFamily="18" charset="0"/>
              </a:endParaRPr>
            </a:p>
          </p:txBody>
        </p:sp>
        <p:sp>
          <p:nvSpPr>
            <p:cNvPr id="14" name="TextBox 13">
              <a:extLst>
                <a:ext uri="{FF2B5EF4-FFF2-40B4-BE49-F238E27FC236}">
                  <a16:creationId xmlns:a16="http://schemas.microsoft.com/office/drawing/2014/main" id="{B089C53A-A7F4-4523-8C9F-EFD0B30D009F}"/>
                </a:ext>
              </a:extLst>
            </p:cNvPr>
            <p:cNvSpPr txBox="1"/>
            <p:nvPr/>
          </p:nvSpPr>
          <p:spPr>
            <a:xfrm>
              <a:off x="964459" y="2930206"/>
              <a:ext cx="2773820" cy="1230072"/>
            </a:xfrm>
            <a:prstGeom prst="rect">
              <a:avLst/>
            </a:prstGeom>
            <a:noFill/>
          </p:spPr>
          <p:txBody>
            <a:bodyPr wrap="square" rtlCol="0">
              <a:spAutoFit/>
            </a:bodyPr>
            <a:lstStyle/>
            <a:p>
              <a:pPr marL="285750" lvl="0" indent="-285750">
                <a:buFont typeface="Arial" panose="020B0604020202020204" pitchFamily="34" charset="0"/>
                <a:buChar char="•"/>
              </a:pPr>
              <a:r>
                <a:rPr lang="en-US" sz="1600" dirty="0"/>
                <a:t>Capital IQ/World Bank/Bloomberg/others for the EMI annual report</a:t>
              </a:r>
            </a:p>
            <a:p>
              <a:pPr marL="285750" lvl="0" indent="-285750">
                <a:buFont typeface="Arial" panose="020B0604020202020204" pitchFamily="34" charset="0"/>
                <a:buChar char="•"/>
              </a:pPr>
              <a:r>
                <a:rPr lang="en-US" sz="1600" dirty="0"/>
                <a:t>Economic policies and trends in emerging market economies</a:t>
              </a:r>
            </a:p>
            <a:p>
              <a:pPr marL="285750" lvl="0" indent="-285750">
                <a:buFont typeface="Arial" panose="020B0604020202020204" pitchFamily="34" charset="0"/>
                <a:buChar char="•"/>
              </a:pPr>
              <a:r>
                <a:rPr lang="en-US" sz="1600" dirty="0"/>
                <a:t>Work on miscellaneous business style writing projects, with potential for publication on the EMI website and Johnson Business Feed</a:t>
              </a:r>
            </a:p>
            <a:p>
              <a:pPr marL="285750" lvl="0" indent="-285750">
                <a:buFont typeface="Arial" panose="020B0604020202020204" pitchFamily="34" charset="0"/>
                <a:buChar char="•"/>
              </a:pPr>
              <a:r>
                <a:rPr lang="en-US" sz="1600" dirty="0"/>
                <a:t>Communication and presentation skills</a:t>
              </a:r>
            </a:p>
            <a:p>
              <a:pPr marL="285750" lvl="0" indent="-285750">
                <a:buFont typeface="Arial" panose="020B0604020202020204" pitchFamily="34" charset="0"/>
                <a:buChar char="•"/>
              </a:pPr>
              <a:r>
                <a:rPr lang="en-US" sz="1600" dirty="0"/>
                <a:t>Hone in on your business writing</a:t>
              </a:r>
            </a:p>
          </p:txBody>
        </p:sp>
        <p:cxnSp>
          <p:nvCxnSpPr>
            <p:cNvPr id="15" name="Straight Connector 14">
              <a:extLst>
                <a:ext uri="{FF2B5EF4-FFF2-40B4-BE49-F238E27FC236}">
                  <a16:creationId xmlns:a16="http://schemas.microsoft.com/office/drawing/2014/main" id="{59F13C64-0DB2-48FF-A528-E8AFA966A6C9}"/>
                </a:ext>
              </a:extLst>
            </p:cNvPr>
            <p:cNvCxnSpPr/>
            <p:nvPr/>
          </p:nvCxnSpPr>
          <p:spPr>
            <a:xfrm>
              <a:off x="1196788" y="2870529"/>
              <a:ext cx="49754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5C5CC19C-D38C-40A2-BE6D-A929852B8093}"/>
              </a:ext>
            </a:extLst>
          </p:cNvPr>
          <p:cNvGrpSpPr/>
          <p:nvPr/>
        </p:nvGrpSpPr>
        <p:grpSpPr>
          <a:xfrm>
            <a:off x="5313680" y="3673725"/>
            <a:ext cx="6658654" cy="2844698"/>
            <a:chOff x="964459" y="2316922"/>
            <a:chExt cx="2773826" cy="2229262"/>
          </a:xfrm>
        </p:grpSpPr>
        <p:sp>
          <p:nvSpPr>
            <p:cNvPr id="25" name="Прямоугольник 3">
              <a:extLst>
                <a:ext uri="{FF2B5EF4-FFF2-40B4-BE49-F238E27FC236}">
                  <a16:creationId xmlns:a16="http://schemas.microsoft.com/office/drawing/2014/main" id="{7AA8F8AD-AE31-4F00-8F1D-432665177C0A}"/>
                </a:ext>
              </a:extLst>
            </p:cNvPr>
            <p:cNvSpPr/>
            <p:nvPr/>
          </p:nvSpPr>
          <p:spPr>
            <a:xfrm>
              <a:off x="964462" y="2320389"/>
              <a:ext cx="2773820" cy="22257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a:latin typeface="Georgia" panose="02040502050405020303" pitchFamily="18" charset="0"/>
              </a:endParaRPr>
            </a:p>
          </p:txBody>
        </p:sp>
        <p:sp>
          <p:nvSpPr>
            <p:cNvPr id="26" name="TextBox 25">
              <a:extLst>
                <a:ext uri="{FF2B5EF4-FFF2-40B4-BE49-F238E27FC236}">
                  <a16:creationId xmlns:a16="http://schemas.microsoft.com/office/drawing/2014/main" id="{C3999CBB-04D1-42E2-8EEA-29F4F7B61318}"/>
                </a:ext>
              </a:extLst>
            </p:cNvPr>
            <p:cNvSpPr txBox="1"/>
            <p:nvPr/>
          </p:nvSpPr>
          <p:spPr>
            <a:xfrm>
              <a:off x="1093502" y="2567484"/>
              <a:ext cx="2429627" cy="313548"/>
            </a:xfrm>
            <a:prstGeom prst="rect">
              <a:avLst/>
            </a:prstGeom>
            <a:noFill/>
          </p:spPr>
          <p:txBody>
            <a:bodyPr wrap="square" rtlCol="0">
              <a:spAutoFit/>
            </a:bodyPr>
            <a:lstStyle/>
            <a:p>
              <a:r>
                <a:rPr lang="en-US" sz="2000" b="1" dirty="0">
                  <a:solidFill>
                    <a:schemeClr val="tx1">
                      <a:lumMod val="75000"/>
                      <a:lumOff val="25000"/>
                    </a:schemeClr>
                  </a:solidFill>
                  <a:latin typeface="Arial Black" panose="020B0604020202020204" pitchFamily="34" charset="0"/>
                  <a:ea typeface="Roboto Black" panose="02000000000000000000" pitchFamily="2" charset="0"/>
                  <a:cs typeface="Arial Black" panose="020B0604020202020204" pitchFamily="34" charset="0"/>
                </a:rPr>
                <a:t>Marketing</a:t>
              </a:r>
            </a:p>
          </p:txBody>
        </p:sp>
        <p:sp>
          <p:nvSpPr>
            <p:cNvPr id="27" name="Прямоугольник 30">
              <a:extLst>
                <a:ext uri="{FF2B5EF4-FFF2-40B4-BE49-F238E27FC236}">
                  <a16:creationId xmlns:a16="http://schemas.microsoft.com/office/drawing/2014/main" id="{56028077-92BD-4F71-A873-6769C765B3C6}"/>
                </a:ext>
              </a:extLst>
            </p:cNvPr>
            <p:cNvSpPr/>
            <p:nvPr/>
          </p:nvSpPr>
          <p:spPr>
            <a:xfrm rot="16200000">
              <a:off x="2239087" y="1042297"/>
              <a:ext cx="224573" cy="277382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a:latin typeface="Georgia" panose="02040502050405020303" pitchFamily="18" charset="0"/>
              </a:endParaRPr>
            </a:p>
          </p:txBody>
        </p:sp>
        <p:sp>
          <p:nvSpPr>
            <p:cNvPr id="28" name="TextBox 27">
              <a:extLst>
                <a:ext uri="{FF2B5EF4-FFF2-40B4-BE49-F238E27FC236}">
                  <a16:creationId xmlns:a16="http://schemas.microsoft.com/office/drawing/2014/main" id="{CCC824FC-2F7D-4407-B63D-B869A0318B13}"/>
                </a:ext>
              </a:extLst>
            </p:cNvPr>
            <p:cNvSpPr txBox="1"/>
            <p:nvPr/>
          </p:nvSpPr>
          <p:spPr>
            <a:xfrm>
              <a:off x="964459" y="2930206"/>
              <a:ext cx="2773820" cy="1615978"/>
            </a:xfrm>
            <a:prstGeom prst="rect">
              <a:avLst/>
            </a:prstGeom>
            <a:noFill/>
          </p:spPr>
          <p:txBody>
            <a:bodyPr wrap="square" rtlCol="0">
              <a:spAutoFit/>
            </a:bodyPr>
            <a:lstStyle/>
            <a:p>
              <a:pPr marL="285750" lvl="0" indent="-285750">
                <a:buFont typeface="Arial" panose="020B0604020202020204" pitchFamily="34" charset="0"/>
                <a:buChar char="•"/>
              </a:pPr>
              <a:r>
                <a:rPr lang="en-US" sz="1600" dirty="0"/>
                <a:t>Develop strategy to maximize outreach within Cornell community and beyond</a:t>
              </a:r>
            </a:p>
            <a:p>
              <a:pPr marL="285750" lvl="0" indent="-285750">
                <a:buFont typeface="Arial" panose="020B0604020202020204" pitchFamily="34" charset="0"/>
                <a:buChar char="•"/>
              </a:pPr>
              <a:r>
                <a:rPr lang="en-US" sz="1600" dirty="0"/>
                <a:t>Maintain social media pages by designing new posts via Canva, and brainstorming/implementing new series ideas</a:t>
              </a:r>
            </a:p>
            <a:p>
              <a:pPr marL="285750" lvl="0" indent="-285750">
                <a:buFont typeface="Arial" panose="020B0604020202020204" pitchFamily="34" charset="0"/>
                <a:buChar char="•"/>
              </a:pPr>
              <a:r>
                <a:rPr lang="en-US" sz="1600" dirty="0"/>
                <a:t>Edit videos to be featured on social media pages, and edit interviews to be featured on our YouTube account</a:t>
              </a:r>
            </a:p>
            <a:p>
              <a:pPr marL="285750" lvl="0" indent="-285750">
                <a:buFont typeface="Arial" panose="020B0604020202020204" pitchFamily="34" charset="0"/>
                <a:buChar char="•"/>
              </a:pPr>
              <a:r>
                <a:rPr lang="en-US" sz="1600" dirty="0"/>
                <a:t>Write blog posts covering events/conferences the institute partakes in, to be ultimately featured on the EMI website</a:t>
              </a:r>
            </a:p>
          </p:txBody>
        </p:sp>
        <p:cxnSp>
          <p:nvCxnSpPr>
            <p:cNvPr id="29" name="Straight Connector 28">
              <a:extLst>
                <a:ext uri="{FF2B5EF4-FFF2-40B4-BE49-F238E27FC236}">
                  <a16:creationId xmlns:a16="http://schemas.microsoft.com/office/drawing/2014/main" id="{89CC2B0E-56AB-4522-B8B3-137ACF9D7EC4}"/>
                </a:ext>
              </a:extLst>
            </p:cNvPr>
            <p:cNvCxnSpPr/>
            <p:nvPr/>
          </p:nvCxnSpPr>
          <p:spPr>
            <a:xfrm>
              <a:off x="1196788" y="2870529"/>
              <a:ext cx="49754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428989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DD3B77EC-CD83-C64E-9D9E-2E614AF04E0F}"/>
              </a:ext>
            </a:extLst>
          </p:cNvPr>
          <p:cNvSpPr txBox="1">
            <a:spLocks/>
          </p:cNvSpPr>
          <p:nvPr/>
        </p:nvSpPr>
        <p:spPr>
          <a:xfrm>
            <a:off x="837262" y="671681"/>
            <a:ext cx="10989976" cy="77583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C00000"/>
                </a:solidFill>
                <a:latin typeface="Arial Black" panose="020B0604020202020204" pitchFamily="34" charset="0"/>
                <a:cs typeface="Arial Black" panose="020B0604020202020204" pitchFamily="34" charset="0"/>
              </a:rPr>
              <a:t>Summer Interns Insights</a:t>
            </a:r>
          </a:p>
        </p:txBody>
      </p:sp>
      <p:cxnSp>
        <p:nvCxnSpPr>
          <p:cNvPr id="5" name="Straight Connector 4">
            <a:extLst>
              <a:ext uri="{FF2B5EF4-FFF2-40B4-BE49-F238E27FC236}">
                <a16:creationId xmlns:a16="http://schemas.microsoft.com/office/drawing/2014/main" id="{D614F829-C099-1A49-8AB9-CDBDB5FB9C25}"/>
              </a:ext>
            </a:extLst>
          </p:cNvPr>
          <p:cNvCxnSpPr>
            <a:cxnSpLocks/>
          </p:cNvCxnSpPr>
          <p:nvPr/>
        </p:nvCxnSpPr>
        <p:spPr>
          <a:xfrm>
            <a:off x="964462" y="541053"/>
            <a:ext cx="10142809"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24" name="Footer Placeholder 4">
            <a:extLst>
              <a:ext uri="{FF2B5EF4-FFF2-40B4-BE49-F238E27FC236}">
                <a16:creationId xmlns:a16="http://schemas.microsoft.com/office/drawing/2014/main" id="{75E99DAB-768E-2C48-A041-CD1797D37258}"/>
              </a:ext>
            </a:extLst>
          </p:cNvPr>
          <p:cNvSpPr txBox="1">
            <a:spLocks/>
          </p:cNvSpPr>
          <p:nvPr/>
        </p:nvSpPr>
        <p:spPr>
          <a:xfrm>
            <a:off x="8464378" y="6518423"/>
            <a:ext cx="3362860" cy="365125"/>
          </a:xfrm>
          <a:prstGeom prst="rect">
            <a:avLst/>
          </a:prstGeom>
        </p:spPr>
        <p:txBody>
          <a:bodyP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lumMod val="65000"/>
                    <a:lumOff val="35000"/>
                  </a:schemeClr>
                </a:solidFill>
                <a:latin typeface="Arial" panose="020B0604020202020204" pitchFamily="34" charset="0"/>
                <a:cs typeface="Arial" panose="020B0604020202020204" pitchFamily="34" charset="0"/>
              </a:rPr>
              <a:t>Cornell SC Johnson College of Business    </a:t>
            </a:r>
            <a:fld id="{6BC6B64C-2C78-0546-8075-679D924F1D06}" type="slidenum">
              <a:rPr lang="en-US" smtClean="0">
                <a:solidFill>
                  <a:schemeClr val="tx1">
                    <a:lumMod val="65000"/>
                    <a:lumOff val="35000"/>
                  </a:schemeClr>
                </a:solidFill>
                <a:latin typeface="Arial" panose="020B0604020202020204" pitchFamily="34" charset="0"/>
                <a:cs typeface="Arial" panose="020B0604020202020204" pitchFamily="34" charset="0"/>
              </a:rPr>
              <a:pPr/>
              <a:t>26</a:t>
            </a:fld>
            <a:endParaRPr lang="en-US"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8" name="Text Placeholder 5">
            <a:extLst>
              <a:ext uri="{FF2B5EF4-FFF2-40B4-BE49-F238E27FC236}">
                <a16:creationId xmlns:a16="http://schemas.microsoft.com/office/drawing/2014/main" id="{A753847E-F092-4745-A8AC-2E9161454B9E}"/>
              </a:ext>
            </a:extLst>
          </p:cNvPr>
          <p:cNvSpPr txBox="1">
            <a:spLocks/>
          </p:cNvSpPr>
          <p:nvPr/>
        </p:nvSpPr>
        <p:spPr>
          <a:xfrm>
            <a:off x="466360" y="1653116"/>
            <a:ext cx="9822860" cy="3958849"/>
          </a:xfrm>
          <a:prstGeom prst="rect">
            <a:avLst/>
          </a:prstGeom>
        </p:spPr>
        <p:txBody>
          <a:bodyPr vert="horz" lIns="0" tIns="45720" rIns="0" bIns="45720" rtlCol="0" anchor="t">
            <a:normAutofit/>
          </a:bodyPr>
          <a:lstStyle>
            <a:lvl1pPr marL="0" indent="0" algn="l" defTabSz="457200" rtl="0" eaLnBrk="1" latinLnBrk="0" hangingPunct="1">
              <a:lnSpc>
                <a:spcPct val="110000"/>
              </a:lnSpc>
              <a:spcBef>
                <a:spcPts val="500"/>
              </a:spcBef>
              <a:spcAft>
                <a:spcPts val="500"/>
              </a:spcAft>
              <a:buClr>
                <a:srgbClr val="B31B1B"/>
              </a:buClr>
              <a:buFont typeface="Arial"/>
              <a:buNone/>
              <a:defRPr sz="1400" kern="1200">
                <a:solidFill>
                  <a:srgbClr val="809699"/>
                </a:solidFill>
                <a:latin typeface="+mn-lt"/>
                <a:ea typeface="+mn-ea"/>
                <a:cs typeface="+mn-cs"/>
              </a:defRPr>
            </a:lvl1pPr>
            <a:lvl2pPr marL="742950" indent="-285750" algn="l" defTabSz="457200" rtl="0" eaLnBrk="1" latinLnBrk="0" hangingPunct="1">
              <a:spcBef>
                <a:spcPts val="300"/>
              </a:spcBef>
              <a:spcAft>
                <a:spcPts val="500"/>
              </a:spcAft>
              <a:buClr>
                <a:srgbClr val="809699"/>
              </a:buClr>
              <a:buFont typeface="Arial"/>
              <a:buChar char="–"/>
              <a:defRPr sz="1500" kern="1200">
                <a:solidFill>
                  <a:srgbClr val="809699"/>
                </a:solidFill>
                <a:latin typeface="+mn-lt"/>
                <a:ea typeface="+mn-ea"/>
                <a:cs typeface="+mn-cs"/>
              </a:defRPr>
            </a:lvl2pPr>
            <a:lvl3pPr marL="1143000" indent="-228600" algn="l" defTabSz="457200" rtl="0" eaLnBrk="1" latinLnBrk="0" hangingPunct="1">
              <a:spcBef>
                <a:spcPts val="250"/>
              </a:spcBef>
              <a:spcAft>
                <a:spcPts val="500"/>
              </a:spcAft>
              <a:buClr>
                <a:srgbClr val="B31B1B"/>
              </a:buClr>
              <a:buFont typeface="Arial"/>
              <a:buChar char="•"/>
              <a:defRPr sz="1400" kern="1200">
                <a:solidFill>
                  <a:srgbClr val="809699"/>
                </a:solidFill>
                <a:latin typeface="+mn-lt"/>
                <a:ea typeface="+mn-ea"/>
                <a:cs typeface="+mn-cs"/>
              </a:defRPr>
            </a:lvl3pPr>
            <a:lvl4pPr marL="1600200" indent="-228600" algn="l" defTabSz="457200" rtl="0" eaLnBrk="1" latinLnBrk="0" hangingPunct="1">
              <a:spcBef>
                <a:spcPts val="200"/>
              </a:spcBef>
              <a:spcAft>
                <a:spcPts val="500"/>
              </a:spcAft>
              <a:buClr>
                <a:srgbClr val="809699"/>
              </a:buClr>
              <a:buFont typeface="Arial"/>
              <a:buChar char="–"/>
              <a:defRPr sz="1300" kern="1200">
                <a:solidFill>
                  <a:srgbClr val="809699"/>
                </a:solidFill>
                <a:latin typeface="+mn-lt"/>
                <a:ea typeface="+mn-ea"/>
                <a:cs typeface="+mn-cs"/>
              </a:defRPr>
            </a:lvl4pPr>
            <a:lvl5pPr marL="2057400" indent="-228600" algn="l" defTabSz="457200" rtl="0" eaLnBrk="1" latinLnBrk="0" hangingPunct="1">
              <a:spcBef>
                <a:spcPts val="150"/>
              </a:spcBef>
              <a:spcAft>
                <a:spcPts val="500"/>
              </a:spcAft>
              <a:buClr>
                <a:srgbClr val="B31B1B"/>
              </a:buClr>
              <a:buFont typeface="Arial"/>
              <a:buChar char="•"/>
              <a:defRPr sz="1200" kern="1200">
                <a:solidFill>
                  <a:srgbClr val="80969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70000"/>
              </a:lnSpc>
            </a:pPr>
            <a:r>
              <a:rPr lang="en-US" sz="2600" b="1" dirty="0">
                <a:solidFill>
                  <a:schemeClr val="tx1"/>
                </a:solidFill>
                <a:latin typeface="Arial" panose="020B0604020202020204" pitchFamily="34" charset="0"/>
                <a:ea typeface="+mn-lt"/>
                <a:cs typeface="Arial" panose="020B0604020202020204" pitchFamily="34" charset="0"/>
              </a:rPr>
              <a:t>Standardizing the application process and maximizing reach</a:t>
            </a:r>
          </a:p>
          <a:p>
            <a:pPr marL="285750" indent="-285750">
              <a:lnSpc>
                <a:spcPct val="70000"/>
              </a:lnSpc>
              <a:buFont typeface="Arial" panose="020B0604020202020204" pitchFamily="34" charset="0"/>
              <a:buChar char="•"/>
            </a:pPr>
            <a:r>
              <a:rPr lang="en-US" sz="1600" dirty="0">
                <a:solidFill>
                  <a:schemeClr val="tx1"/>
                </a:solidFill>
                <a:latin typeface="Arial" panose="020B0604020202020204" pitchFamily="34" charset="0"/>
                <a:ea typeface="+mn-lt"/>
                <a:cs typeface="Arial" panose="020B0604020202020204" pitchFamily="34" charset="0"/>
              </a:rPr>
              <a:t>Dyson, Hotel, Arts and Sciences specific newsletters; economics department newsletter; undergraduate business club circuit </a:t>
            </a:r>
          </a:p>
          <a:p>
            <a:pPr marL="285750" indent="-285750">
              <a:lnSpc>
                <a:spcPct val="70000"/>
              </a:lnSpc>
              <a:buFont typeface="Arial" panose="020B0604020202020204" pitchFamily="34" charset="0"/>
              <a:buChar char="•"/>
            </a:pPr>
            <a:r>
              <a:rPr lang="en-US" sz="1600" dirty="0">
                <a:solidFill>
                  <a:schemeClr val="tx1"/>
                </a:solidFill>
                <a:latin typeface="Arial" panose="020B0604020202020204" pitchFamily="34" charset="0"/>
                <a:ea typeface="+mn-lt"/>
                <a:cs typeface="Arial" panose="020B0604020202020204" pitchFamily="34" charset="0"/>
              </a:rPr>
              <a:t>Button attached to Google form on EMI website for application</a:t>
            </a:r>
          </a:p>
          <a:p>
            <a:pPr marL="285750" indent="-285750">
              <a:lnSpc>
                <a:spcPct val="70000"/>
              </a:lnSpc>
              <a:buFont typeface="Arial" panose="020B0604020202020204" pitchFamily="34" charset="0"/>
              <a:buChar char="•"/>
            </a:pPr>
            <a:r>
              <a:rPr lang="en-US" sz="1600" dirty="0">
                <a:solidFill>
                  <a:schemeClr val="tx1"/>
                </a:solidFill>
                <a:latin typeface="Arial" panose="020B0604020202020204" pitchFamily="34" charset="0"/>
                <a:ea typeface="+mn-lt"/>
                <a:cs typeface="Arial" panose="020B0604020202020204" pitchFamily="34" charset="0"/>
              </a:rPr>
              <a:t>Interviews of applicants conducted by previous intern class</a:t>
            </a:r>
          </a:p>
          <a:p>
            <a:pPr>
              <a:lnSpc>
                <a:spcPct val="70000"/>
              </a:lnSpc>
            </a:pPr>
            <a:endParaRPr lang="en-US" sz="2600" b="1" dirty="0">
              <a:solidFill>
                <a:schemeClr val="tx1"/>
              </a:solidFill>
              <a:latin typeface="Arial" panose="020B0604020202020204" pitchFamily="34" charset="0"/>
              <a:ea typeface="+mn-lt"/>
              <a:cs typeface="Arial" panose="020B0604020202020204" pitchFamily="34" charset="0"/>
            </a:endParaRPr>
          </a:p>
          <a:p>
            <a:pPr>
              <a:lnSpc>
                <a:spcPct val="70000"/>
              </a:lnSpc>
            </a:pPr>
            <a:r>
              <a:rPr lang="en-US" sz="2600" b="1" dirty="0">
                <a:solidFill>
                  <a:schemeClr val="tx1"/>
                </a:solidFill>
                <a:latin typeface="Arial" panose="020B0604020202020204" pitchFamily="34" charset="0"/>
                <a:ea typeface="+mn-lt"/>
                <a:cs typeface="Arial" panose="020B0604020202020204" pitchFamily="34" charset="0"/>
              </a:rPr>
              <a:t>Internship Timeline</a:t>
            </a:r>
          </a:p>
          <a:p>
            <a:pPr marL="285750" indent="-285750">
              <a:lnSpc>
                <a:spcPct val="70000"/>
              </a:lnSpc>
              <a:buFont typeface="Arial" panose="020B0604020202020204" pitchFamily="34" charset="0"/>
              <a:buChar char="•"/>
            </a:pPr>
            <a:r>
              <a:rPr lang="en-US" sz="1600" dirty="0">
                <a:solidFill>
                  <a:schemeClr val="tx1"/>
                </a:solidFill>
                <a:latin typeface="Arial" panose="020B0604020202020204" pitchFamily="34" charset="0"/>
                <a:ea typeface="+mn-lt"/>
                <a:cs typeface="Arial" panose="020B0604020202020204" pitchFamily="34" charset="0"/>
              </a:rPr>
              <a:t>Potential rotation between marketing and research tracks?</a:t>
            </a:r>
          </a:p>
          <a:p>
            <a:pPr marL="285750" indent="-285750">
              <a:lnSpc>
                <a:spcPct val="70000"/>
              </a:lnSpc>
              <a:buFont typeface="Arial" panose="020B0604020202020204" pitchFamily="34" charset="0"/>
              <a:buChar char="•"/>
            </a:pPr>
            <a:r>
              <a:rPr lang="en-US" sz="1600" dirty="0">
                <a:solidFill>
                  <a:schemeClr val="tx1"/>
                </a:solidFill>
                <a:latin typeface="Arial" panose="020B0604020202020204" pitchFamily="34" charset="0"/>
                <a:ea typeface="+mn-lt"/>
                <a:cs typeface="Arial" panose="020B0604020202020204" pitchFamily="34" charset="0"/>
              </a:rPr>
              <a:t>Training opportunities: database workshops, Excel, Canva</a:t>
            </a:r>
          </a:p>
          <a:p>
            <a:pPr marL="285750" indent="-285750">
              <a:lnSpc>
                <a:spcPct val="70000"/>
              </a:lnSpc>
              <a:buFont typeface="Arial" panose="020B0604020202020204" pitchFamily="34" charset="0"/>
              <a:buChar char="•"/>
            </a:pPr>
            <a:r>
              <a:rPr lang="en-US" sz="1600" dirty="0">
                <a:solidFill>
                  <a:schemeClr val="tx1"/>
                </a:solidFill>
                <a:latin typeface="Arial" panose="020B0604020202020204" pitchFamily="34" charset="0"/>
                <a:ea typeface="+mn-lt"/>
                <a:cs typeface="Arial" panose="020B0604020202020204" pitchFamily="34" charset="0"/>
              </a:rPr>
              <a:t>Mandatory workshops for training in databases (i.e. Bloomberg, Capital IQ)</a:t>
            </a:r>
          </a:p>
          <a:p>
            <a:pPr marL="285750" indent="-285750">
              <a:lnSpc>
                <a:spcPct val="70000"/>
              </a:lnSpc>
              <a:buFont typeface="Arial" panose="020B0604020202020204" pitchFamily="34" charset="0"/>
              <a:buChar char="•"/>
            </a:pPr>
            <a:r>
              <a:rPr lang="en-US" sz="1600" dirty="0">
                <a:solidFill>
                  <a:schemeClr val="tx1"/>
                </a:solidFill>
                <a:latin typeface="Arial" panose="020B0604020202020204" pitchFamily="34" charset="0"/>
                <a:ea typeface="+mn-lt"/>
                <a:cs typeface="Arial" panose="020B0604020202020204" pitchFamily="34" charset="0"/>
              </a:rPr>
              <a:t>Speaker series and networking opportunities for undergraduates</a:t>
            </a:r>
          </a:p>
          <a:p>
            <a:pPr marL="285750" indent="-285750">
              <a:lnSpc>
                <a:spcPct val="70000"/>
              </a:lnSpc>
              <a:buFont typeface="Arial" panose="020B0604020202020204" pitchFamily="34" charset="0"/>
              <a:buChar char="•"/>
            </a:pPr>
            <a:r>
              <a:rPr lang="en-US" sz="1600" dirty="0">
                <a:solidFill>
                  <a:schemeClr val="tx1"/>
                </a:solidFill>
                <a:latin typeface="Arial" panose="020B0604020202020204" pitchFamily="34" charset="0"/>
                <a:ea typeface="+mn-lt"/>
                <a:cs typeface="Arial" panose="020B0604020202020204" pitchFamily="34" charset="0"/>
              </a:rPr>
              <a:t>Weekly presentation of materials to hone on public speaking</a:t>
            </a:r>
          </a:p>
        </p:txBody>
      </p:sp>
    </p:spTree>
    <p:extLst>
      <p:ext uri="{BB962C8B-B14F-4D97-AF65-F5344CB8AC3E}">
        <p14:creationId xmlns:p14="http://schemas.microsoft.com/office/powerpoint/2010/main" val="23400223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DD3B77EC-CD83-C64E-9D9E-2E614AF04E0F}"/>
              </a:ext>
            </a:extLst>
          </p:cNvPr>
          <p:cNvSpPr txBox="1">
            <a:spLocks/>
          </p:cNvSpPr>
          <p:nvPr/>
        </p:nvSpPr>
        <p:spPr>
          <a:xfrm>
            <a:off x="837262" y="671681"/>
            <a:ext cx="10989976" cy="77583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C00000"/>
                </a:solidFill>
                <a:latin typeface="Arial Black" panose="020B0604020202020204" pitchFamily="34" charset="0"/>
                <a:cs typeface="Arial Black" panose="020B0604020202020204" pitchFamily="34" charset="0"/>
              </a:rPr>
              <a:t>Newsletter Reach </a:t>
            </a:r>
          </a:p>
        </p:txBody>
      </p:sp>
      <p:cxnSp>
        <p:nvCxnSpPr>
          <p:cNvPr id="5" name="Straight Connector 4">
            <a:extLst>
              <a:ext uri="{FF2B5EF4-FFF2-40B4-BE49-F238E27FC236}">
                <a16:creationId xmlns:a16="http://schemas.microsoft.com/office/drawing/2014/main" id="{D614F829-C099-1A49-8AB9-CDBDB5FB9C25}"/>
              </a:ext>
            </a:extLst>
          </p:cNvPr>
          <p:cNvCxnSpPr>
            <a:cxnSpLocks/>
          </p:cNvCxnSpPr>
          <p:nvPr/>
        </p:nvCxnSpPr>
        <p:spPr>
          <a:xfrm>
            <a:off x="964462" y="541053"/>
            <a:ext cx="10142809"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24" name="Footer Placeholder 4">
            <a:extLst>
              <a:ext uri="{FF2B5EF4-FFF2-40B4-BE49-F238E27FC236}">
                <a16:creationId xmlns:a16="http://schemas.microsoft.com/office/drawing/2014/main" id="{75E99DAB-768E-2C48-A041-CD1797D37258}"/>
              </a:ext>
            </a:extLst>
          </p:cNvPr>
          <p:cNvSpPr txBox="1">
            <a:spLocks/>
          </p:cNvSpPr>
          <p:nvPr/>
        </p:nvSpPr>
        <p:spPr>
          <a:xfrm>
            <a:off x="8464378" y="6362046"/>
            <a:ext cx="3362860" cy="365125"/>
          </a:xfrm>
          <a:prstGeom prst="rect">
            <a:avLst/>
          </a:prstGeom>
        </p:spPr>
        <p:txBody>
          <a:bodyP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lumMod val="65000"/>
                    <a:lumOff val="35000"/>
                  </a:schemeClr>
                </a:solidFill>
                <a:latin typeface="Arial" panose="020B0604020202020204" pitchFamily="34" charset="0"/>
                <a:cs typeface="Arial" panose="020B0604020202020204" pitchFamily="34" charset="0"/>
              </a:rPr>
              <a:t>Cornell SC Johnson College of Business    </a:t>
            </a:r>
            <a:fld id="{6BC6B64C-2C78-0546-8075-679D924F1D06}" type="slidenum">
              <a:rPr lang="en-US" smtClean="0">
                <a:solidFill>
                  <a:schemeClr val="tx1">
                    <a:lumMod val="65000"/>
                    <a:lumOff val="35000"/>
                  </a:schemeClr>
                </a:solidFill>
                <a:latin typeface="Arial" panose="020B0604020202020204" pitchFamily="34" charset="0"/>
                <a:cs typeface="Arial" panose="020B0604020202020204" pitchFamily="34" charset="0"/>
              </a:rPr>
              <a:pPr/>
              <a:t>27</a:t>
            </a:fld>
            <a:endParaRPr lang="en-US" dirty="0">
              <a:solidFill>
                <a:schemeClr val="tx1">
                  <a:lumMod val="65000"/>
                  <a:lumOff val="35000"/>
                </a:schemeClr>
              </a:solidFill>
              <a:latin typeface="Arial" panose="020B0604020202020204" pitchFamily="34" charset="0"/>
              <a:cs typeface="Arial" panose="020B0604020202020204" pitchFamily="34" charset="0"/>
            </a:endParaRPr>
          </a:p>
        </p:txBody>
      </p:sp>
      <p:graphicFrame>
        <p:nvGraphicFramePr>
          <p:cNvPr id="104" name="Table 5">
            <a:extLst>
              <a:ext uri="{FF2B5EF4-FFF2-40B4-BE49-F238E27FC236}">
                <a16:creationId xmlns:a16="http://schemas.microsoft.com/office/drawing/2014/main" id="{B29D8F46-0B43-4872-8F34-B1107D8D00D9}"/>
              </a:ext>
            </a:extLst>
          </p:cNvPr>
          <p:cNvGraphicFramePr>
            <a:graphicFrameLocks noGrp="1"/>
          </p:cNvGraphicFramePr>
          <p:nvPr>
            <p:extLst>
              <p:ext uri="{D42A27DB-BD31-4B8C-83A1-F6EECF244321}">
                <p14:modId xmlns:p14="http://schemas.microsoft.com/office/powerpoint/2010/main" val="329602796"/>
              </p:ext>
            </p:extLst>
          </p:nvPr>
        </p:nvGraphicFramePr>
        <p:xfrm>
          <a:off x="704334" y="1787886"/>
          <a:ext cx="4979774" cy="3420734"/>
        </p:xfrm>
        <a:graphic>
          <a:graphicData uri="http://schemas.openxmlformats.org/drawingml/2006/table">
            <a:tbl>
              <a:tblPr firstRow="1" bandRow="1">
                <a:tableStyleId>{F5AB1C69-6EDB-4FF4-983F-18BD219EF322}</a:tableStyleId>
              </a:tblPr>
              <a:tblGrid>
                <a:gridCol w="2187147">
                  <a:extLst>
                    <a:ext uri="{9D8B030D-6E8A-4147-A177-3AD203B41FA5}">
                      <a16:colId xmlns:a16="http://schemas.microsoft.com/office/drawing/2014/main" val="4082401369"/>
                    </a:ext>
                  </a:extLst>
                </a:gridCol>
                <a:gridCol w="2792627">
                  <a:extLst>
                    <a:ext uri="{9D8B030D-6E8A-4147-A177-3AD203B41FA5}">
                      <a16:colId xmlns:a16="http://schemas.microsoft.com/office/drawing/2014/main" val="3355773920"/>
                    </a:ext>
                  </a:extLst>
                </a:gridCol>
              </a:tblGrid>
              <a:tr h="534084">
                <a:tc gridSpan="2">
                  <a:txBody>
                    <a:bodyPr/>
                    <a:lstStyle/>
                    <a:p>
                      <a:pPr algn="ctr"/>
                      <a:r>
                        <a:rPr lang="pt-BR" sz="2000" b="1" i="0" dirty="0" err="1">
                          <a:solidFill>
                            <a:schemeClr val="bg1"/>
                          </a:solidFill>
                          <a:latin typeface="Arial Black" panose="020B0604020202020204" pitchFamily="34" charset="0"/>
                        </a:rPr>
                        <a:t>November</a:t>
                      </a:r>
                      <a:r>
                        <a:rPr lang="pt-BR" sz="2000" b="1" i="0" dirty="0">
                          <a:solidFill>
                            <a:schemeClr val="bg1"/>
                          </a:solidFill>
                          <a:latin typeface="Arial Black" panose="020B0604020202020204" pitchFamily="34" charset="0"/>
                        </a:rPr>
                        <a:t> 2020</a:t>
                      </a:r>
                      <a:endParaRPr lang="en-US" sz="2000" b="1" i="0" dirty="0">
                        <a:solidFill>
                          <a:schemeClr val="bg1"/>
                        </a:solidFill>
                        <a:latin typeface="Arial Black" panose="020B0604020202020204" pitchFamily="34" charset="0"/>
                      </a:endParaRPr>
                    </a:p>
                  </a:txBody>
                  <a:tcPr anchor="ctr">
                    <a:solidFill>
                      <a:srgbClr val="C00000"/>
                    </a:solidFill>
                  </a:tcPr>
                </a:tc>
                <a:tc hMerge="1">
                  <a:txBody>
                    <a:bodyPr/>
                    <a:lstStyle/>
                    <a:p>
                      <a:r>
                        <a:rPr lang="en-US" sz="2000" b="1" i="0" dirty="0">
                          <a:solidFill>
                            <a:schemeClr val="bg1"/>
                          </a:solidFill>
                          <a:latin typeface="Arial Black" panose="020B0604020202020204" pitchFamily="34" charset="0"/>
                          <a:cs typeface="Arial Black" panose="020B0604020202020204" pitchFamily="34" charset="0"/>
                        </a:rPr>
                        <a:t>COLUMN</a:t>
                      </a:r>
                    </a:p>
                  </a:txBody>
                  <a:tcPr anchor="ctr">
                    <a:solidFill>
                      <a:srgbClr val="C00000"/>
                    </a:solidFill>
                  </a:tcPr>
                </a:tc>
                <a:extLst>
                  <a:ext uri="{0D108BD9-81ED-4DB2-BD59-A6C34878D82A}">
                    <a16:rowId xmlns:a16="http://schemas.microsoft.com/office/drawing/2014/main" val="2949106805"/>
                  </a:ext>
                </a:extLst>
              </a:tr>
              <a:tr h="531098">
                <a:tc>
                  <a:txBody>
                    <a:bodyPr/>
                    <a:lstStyle/>
                    <a:p>
                      <a:r>
                        <a:rPr lang="en-US" sz="1600" b="0" i="0" dirty="0">
                          <a:solidFill>
                            <a:schemeClr val="tx1"/>
                          </a:solidFill>
                          <a:latin typeface="Arial" panose="020B0604020202020204" pitchFamily="34" charset="0"/>
                          <a:cs typeface="Arial" panose="020B0604020202020204" pitchFamily="34" charset="0"/>
                        </a:rPr>
                        <a:t>Sent / Delivery</a:t>
                      </a:r>
                    </a:p>
                  </a:txBody>
                  <a:tcPr anchor="ctr"/>
                </a:tc>
                <a:tc>
                  <a:txBody>
                    <a:bodyPr/>
                    <a:lstStyle/>
                    <a:p>
                      <a:pPr algn="r" fontAlgn="b"/>
                      <a:r>
                        <a:rPr lang="en-US" sz="1600" u="none" strike="noStrike" dirty="0">
                          <a:effectLst/>
                          <a:latin typeface="Arial" panose="020B0604020202020204" pitchFamily="34" charset="0"/>
                          <a:cs typeface="Arial" panose="020B0604020202020204" pitchFamily="34" charset="0"/>
                        </a:rPr>
                        <a:t>14,706 / 14,681 (99.8%)</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404" marR="8404" marT="8404" marB="0" anchor="ctr"/>
                </a:tc>
                <a:extLst>
                  <a:ext uri="{0D108BD9-81ED-4DB2-BD59-A6C34878D82A}">
                    <a16:rowId xmlns:a16="http://schemas.microsoft.com/office/drawing/2014/main" val="855132573"/>
                  </a:ext>
                </a:extLst>
              </a:tr>
              <a:tr h="392592">
                <a:tc>
                  <a:txBody>
                    <a:bodyPr/>
                    <a:lstStyle/>
                    <a:p>
                      <a:r>
                        <a:rPr lang="en-US" sz="1600" b="0" i="0" dirty="0">
                          <a:solidFill>
                            <a:schemeClr val="tx1"/>
                          </a:solidFill>
                          <a:latin typeface="Arial" panose="020B0604020202020204" pitchFamily="34" charset="0"/>
                          <a:cs typeface="Arial" panose="020B0604020202020204" pitchFamily="34" charset="0"/>
                        </a:rPr>
                        <a:t>Open / Unique open</a:t>
                      </a:r>
                    </a:p>
                  </a:txBody>
                  <a:tcPr anchor="ctr"/>
                </a:tc>
                <a:tc>
                  <a:txBody>
                    <a:bodyPr/>
                    <a:lstStyle/>
                    <a:p>
                      <a:pPr algn="r" fontAlgn="b"/>
                      <a:r>
                        <a:rPr lang="en-US" sz="1600" u="none" strike="noStrike" dirty="0">
                          <a:effectLst/>
                          <a:latin typeface="Arial" panose="020B0604020202020204" pitchFamily="34" charset="0"/>
                          <a:cs typeface="Arial" panose="020B0604020202020204" pitchFamily="34" charset="0"/>
                        </a:rPr>
                        <a:t>9,838 / 5,114 (34.8% of total)</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404" marR="8404" marT="8404" marB="0" anchor="ctr"/>
                </a:tc>
                <a:extLst>
                  <a:ext uri="{0D108BD9-81ED-4DB2-BD59-A6C34878D82A}">
                    <a16:rowId xmlns:a16="http://schemas.microsoft.com/office/drawing/2014/main" val="548896417"/>
                  </a:ext>
                </a:extLst>
              </a:tr>
              <a:tr h="392592">
                <a:tc>
                  <a:txBody>
                    <a:bodyPr/>
                    <a:lstStyle/>
                    <a:p>
                      <a:r>
                        <a:rPr lang="pt-BR" sz="1600" b="0" i="0" dirty="0">
                          <a:solidFill>
                            <a:schemeClr val="tx1"/>
                          </a:solidFill>
                          <a:latin typeface="Arial" panose="020B0604020202020204" pitchFamily="34" charset="0"/>
                          <a:cs typeface="Arial" panose="020B0604020202020204" pitchFamily="34" charset="0"/>
                        </a:rPr>
                        <a:t>C</a:t>
                      </a:r>
                      <a:r>
                        <a:rPr lang="en-US" sz="1600" b="0" i="0" dirty="0">
                          <a:solidFill>
                            <a:schemeClr val="tx1"/>
                          </a:solidFill>
                          <a:latin typeface="Arial" panose="020B0604020202020204" pitchFamily="34" charset="0"/>
                          <a:cs typeface="Arial" panose="020B0604020202020204" pitchFamily="34" charset="0"/>
                        </a:rPr>
                        <a:t>licks / Unique clicks</a:t>
                      </a:r>
                    </a:p>
                  </a:txBody>
                  <a:tcPr anchor="ctr"/>
                </a:tc>
                <a:tc>
                  <a:txBody>
                    <a:bodyPr/>
                    <a:lstStyle/>
                    <a:p>
                      <a:pPr algn="r" fontAlgn="b"/>
                      <a:r>
                        <a:rPr lang="en-US" sz="1600" u="none" strike="noStrike" dirty="0">
                          <a:effectLst/>
                          <a:latin typeface="Arial" panose="020B0604020202020204" pitchFamily="34" charset="0"/>
                          <a:cs typeface="Arial" panose="020B0604020202020204" pitchFamily="34" charset="0"/>
                        </a:rPr>
                        <a:t>181 (1.2%) / 125 (0.9%)</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404" marR="8404" marT="8404" marB="0" anchor="ctr"/>
                </a:tc>
                <a:extLst>
                  <a:ext uri="{0D108BD9-81ED-4DB2-BD59-A6C34878D82A}">
                    <a16:rowId xmlns:a16="http://schemas.microsoft.com/office/drawing/2014/main" val="206926805"/>
                  </a:ext>
                </a:extLst>
              </a:tr>
              <a:tr h="392592">
                <a:tc>
                  <a:txBody>
                    <a:bodyPr/>
                    <a:lstStyle/>
                    <a:p>
                      <a:r>
                        <a:rPr lang="en-US" sz="1600" b="0" i="0" dirty="0">
                          <a:solidFill>
                            <a:schemeClr val="tx1"/>
                          </a:solidFill>
                          <a:latin typeface="Arial" panose="020B0604020202020204" pitchFamily="34" charset="0"/>
                          <a:cs typeface="Arial" panose="020B0604020202020204" pitchFamily="34" charset="0"/>
                        </a:rPr>
                        <a:t>Clicks to open ratio</a:t>
                      </a:r>
                    </a:p>
                  </a:txBody>
                  <a:tcPr anchor="ctr"/>
                </a:tc>
                <a:tc>
                  <a:txBody>
                    <a:bodyPr/>
                    <a:lstStyle/>
                    <a:p>
                      <a:pPr algn="r" fontAlgn="b"/>
                      <a:r>
                        <a:rPr lang="en-US" sz="1600" u="none" strike="noStrike" dirty="0">
                          <a:effectLst/>
                          <a:latin typeface="Arial" panose="020B0604020202020204" pitchFamily="34" charset="0"/>
                          <a:cs typeface="Arial" panose="020B0604020202020204" pitchFamily="34" charset="0"/>
                        </a:rPr>
                        <a:t>3.3% of total open</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404" marR="8404" marT="8404" marB="0" anchor="ctr"/>
                </a:tc>
                <a:extLst>
                  <a:ext uri="{0D108BD9-81ED-4DB2-BD59-A6C34878D82A}">
                    <a16:rowId xmlns:a16="http://schemas.microsoft.com/office/drawing/2014/main" val="2659717590"/>
                  </a:ext>
                </a:extLst>
              </a:tr>
              <a:tr h="392592">
                <a:tc>
                  <a:txBody>
                    <a:bodyPr/>
                    <a:lstStyle/>
                    <a:p>
                      <a:r>
                        <a:rPr lang="en-US" sz="1600" b="0" i="0" dirty="0">
                          <a:solidFill>
                            <a:schemeClr val="tx1"/>
                          </a:solidFill>
                          <a:latin typeface="Arial" panose="020B0604020202020204" pitchFamily="34" charset="0"/>
                          <a:cs typeface="Arial" panose="020B0604020202020204" pitchFamily="34" charset="0"/>
                        </a:rPr>
                        <a:t>Bounces</a:t>
                      </a:r>
                    </a:p>
                  </a:txBody>
                  <a:tcPr anchor="ctr"/>
                </a:tc>
                <a:tc>
                  <a:txBody>
                    <a:bodyPr/>
                    <a:lstStyle/>
                    <a:p>
                      <a:pPr algn="r" fontAlgn="b"/>
                      <a:r>
                        <a:rPr lang="en-US" sz="1600" u="none" strike="noStrike" dirty="0">
                          <a:effectLst/>
                          <a:latin typeface="Arial" panose="020B0604020202020204" pitchFamily="34" charset="0"/>
                          <a:cs typeface="Arial" panose="020B0604020202020204" pitchFamily="34" charset="0"/>
                        </a:rPr>
                        <a:t>16 soft / 9 hard</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404" marR="8404" marT="8404" marB="0" anchor="ctr"/>
                </a:tc>
                <a:extLst>
                  <a:ext uri="{0D108BD9-81ED-4DB2-BD59-A6C34878D82A}">
                    <a16:rowId xmlns:a16="http://schemas.microsoft.com/office/drawing/2014/main" val="184035366"/>
                  </a:ext>
                </a:extLst>
              </a:tr>
              <a:tr h="392592">
                <a:tc>
                  <a:txBody>
                    <a:bodyPr/>
                    <a:lstStyle/>
                    <a:p>
                      <a:r>
                        <a:rPr lang="en-US" sz="1600" b="0" i="0" dirty="0" err="1">
                          <a:solidFill>
                            <a:schemeClr val="tx1"/>
                          </a:solidFill>
                          <a:latin typeface="Arial" panose="020B0604020202020204" pitchFamily="34" charset="0"/>
                          <a:cs typeface="Arial" panose="020B0604020202020204" pitchFamily="34" charset="0"/>
                        </a:rPr>
                        <a:t>Opt</a:t>
                      </a:r>
                      <a:r>
                        <a:rPr lang="en-US" sz="1600" b="0" i="0" dirty="0">
                          <a:solidFill>
                            <a:schemeClr val="tx1"/>
                          </a:solidFill>
                          <a:latin typeface="Arial" panose="020B0604020202020204" pitchFamily="34" charset="0"/>
                          <a:cs typeface="Arial" panose="020B0604020202020204" pitchFamily="34" charset="0"/>
                        </a:rPr>
                        <a:t> outs</a:t>
                      </a:r>
                    </a:p>
                  </a:txBody>
                  <a:tcPr anchor="ctr"/>
                </a:tc>
                <a:tc>
                  <a:txBody>
                    <a:bodyPr/>
                    <a:lstStyle/>
                    <a:p>
                      <a:pPr algn="r" fontAlgn="b"/>
                      <a:r>
                        <a:rPr lang="pt-BR" sz="1600" b="0" i="0" u="none" strike="noStrike" dirty="0">
                          <a:solidFill>
                            <a:srgbClr val="000000"/>
                          </a:solidFill>
                          <a:effectLst/>
                          <a:latin typeface="Arial" panose="020B0604020202020204" pitchFamily="34" charset="0"/>
                          <a:cs typeface="Arial" panose="020B0604020202020204" pitchFamily="34" charset="0"/>
                        </a:rPr>
                        <a:t>1</a:t>
                      </a:r>
                      <a:r>
                        <a:rPr lang="en-US" sz="1600" b="0" i="0" u="none" strike="noStrike" dirty="0">
                          <a:solidFill>
                            <a:srgbClr val="000000"/>
                          </a:solidFill>
                          <a:effectLst/>
                          <a:latin typeface="Arial" panose="020B0604020202020204" pitchFamily="34" charset="0"/>
                          <a:cs typeface="Arial" panose="020B0604020202020204" pitchFamily="34" charset="0"/>
                        </a:rPr>
                        <a:t>7</a:t>
                      </a:r>
                    </a:p>
                  </a:txBody>
                  <a:tcPr marL="8404" marR="8404" marT="8404" marB="0" anchor="ctr"/>
                </a:tc>
                <a:extLst>
                  <a:ext uri="{0D108BD9-81ED-4DB2-BD59-A6C34878D82A}">
                    <a16:rowId xmlns:a16="http://schemas.microsoft.com/office/drawing/2014/main" val="4143624308"/>
                  </a:ext>
                </a:extLst>
              </a:tr>
              <a:tr h="392592">
                <a:tc>
                  <a:txBody>
                    <a:bodyPr/>
                    <a:lstStyle/>
                    <a:p>
                      <a:r>
                        <a:rPr lang="en-US" sz="1600" b="0" i="0" dirty="0">
                          <a:solidFill>
                            <a:schemeClr val="tx1"/>
                          </a:solidFill>
                          <a:latin typeface="Arial" panose="020B0604020202020204" pitchFamily="34" charset="0"/>
                          <a:cs typeface="Arial" panose="020B0604020202020204" pitchFamily="34" charset="0"/>
                        </a:rPr>
                        <a:t>Spam complaints</a:t>
                      </a:r>
                    </a:p>
                  </a:txBody>
                  <a:tcPr anchor="ctr"/>
                </a:tc>
                <a:tc>
                  <a:txBody>
                    <a:bodyPr/>
                    <a:lstStyle/>
                    <a:p>
                      <a:pPr algn="r"/>
                      <a:r>
                        <a:rPr lang="en-US" sz="1600" b="0" i="0" dirty="0">
                          <a:solidFill>
                            <a:schemeClr val="tx1"/>
                          </a:solidFill>
                          <a:latin typeface="Arial" panose="020B0604020202020204" pitchFamily="34" charset="0"/>
                          <a:cs typeface="Arial" panose="020B0604020202020204" pitchFamily="34" charset="0"/>
                        </a:rPr>
                        <a:t>1</a:t>
                      </a:r>
                    </a:p>
                  </a:txBody>
                  <a:tcPr anchor="ctr"/>
                </a:tc>
                <a:extLst>
                  <a:ext uri="{0D108BD9-81ED-4DB2-BD59-A6C34878D82A}">
                    <a16:rowId xmlns:a16="http://schemas.microsoft.com/office/drawing/2014/main" val="1034235079"/>
                  </a:ext>
                </a:extLst>
              </a:tr>
            </a:tbl>
          </a:graphicData>
        </a:graphic>
      </p:graphicFrame>
      <p:graphicFrame>
        <p:nvGraphicFramePr>
          <p:cNvPr id="106" name="Table 5">
            <a:extLst>
              <a:ext uri="{FF2B5EF4-FFF2-40B4-BE49-F238E27FC236}">
                <a16:creationId xmlns:a16="http://schemas.microsoft.com/office/drawing/2014/main" id="{2ACA1C30-59AE-4643-831A-C991B8AC1E50}"/>
              </a:ext>
            </a:extLst>
          </p:cNvPr>
          <p:cNvGraphicFramePr>
            <a:graphicFrameLocks noGrp="1"/>
          </p:cNvGraphicFramePr>
          <p:nvPr>
            <p:extLst>
              <p:ext uri="{D42A27DB-BD31-4B8C-83A1-F6EECF244321}">
                <p14:modId xmlns:p14="http://schemas.microsoft.com/office/powerpoint/2010/main" val="3179572733"/>
              </p:ext>
            </p:extLst>
          </p:nvPr>
        </p:nvGraphicFramePr>
        <p:xfrm>
          <a:off x="6507892" y="1787886"/>
          <a:ext cx="4979774" cy="3420734"/>
        </p:xfrm>
        <a:graphic>
          <a:graphicData uri="http://schemas.openxmlformats.org/drawingml/2006/table">
            <a:tbl>
              <a:tblPr firstRow="1" bandRow="1">
                <a:tableStyleId>{F5AB1C69-6EDB-4FF4-983F-18BD219EF322}</a:tableStyleId>
              </a:tblPr>
              <a:tblGrid>
                <a:gridCol w="2187147">
                  <a:extLst>
                    <a:ext uri="{9D8B030D-6E8A-4147-A177-3AD203B41FA5}">
                      <a16:colId xmlns:a16="http://schemas.microsoft.com/office/drawing/2014/main" val="4082401369"/>
                    </a:ext>
                  </a:extLst>
                </a:gridCol>
                <a:gridCol w="2792627">
                  <a:extLst>
                    <a:ext uri="{9D8B030D-6E8A-4147-A177-3AD203B41FA5}">
                      <a16:colId xmlns:a16="http://schemas.microsoft.com/office/drawing/2014/main" val="3355773920"/>
                    </a:ext>
                  </a:extLst>
                </a:gridCol>
              </a:tblGrid>
              <a:tr h="534084">
                <a:tc gridSpan="2">
                  <a:txBody>
                    <a:bodyPr/>
                    <a:lstStyle/>
                    <a:p>
                      <a:pPr algn="ctr"/>
                      <a:r>
                        <a:rPr lang="pt-BR" sz="2000" b="1" i="0" dirty="0" err="1">
                          <a:solidFill>
                            <a:schemeClr val="bg1"/>
                          </a:solidFill>
                          <a:latin typeface="Arial Black" panose="020B0604020202020204" pitchFamily="34" charset="0"/>
                        </a:rPr>
                        <a:t>December</a:t>
                      </a:r>
                      <a:r>
                        <a:rPr lang="pt-BR" sz="2000" b="1" i="0" dirty="0">
                          <a:solidFill>
                            <a:schemeClr val="bg1"/>
                          </a:solidFill>
                          <a:latin typeface="Arial Black" panose="020B0604020202020204" pitchFamily="34" charset="0"/>
                        </a:rPr>
                        <a:t> 2020</a:t>
                      </a:r>
                      <a:endParaRPr lang="en-US" sz="2000" b="1" i="0" dirty="0">
                        <a:solidFill>
                          <a:schemeClr val="bg1"/>
                        </a:solidFill>
                        <a:latin typeface="Arial Black" panose="020B0604020202020204" pitchFamily="34" charset="0"/>
                      </a:endParaRPr>
                    </a:p>
                  </a:txBody>
                  <a:tcPr anchor="ctr">
                    <a:solidFill>
                      <a:srgbClr val="C00000"/>
                    </a:solidFill>
                  </a:tcPr>
                </a:tc>
                <a:tc hMerge="1">
                  <a:txBody>
                    <a:bodyPr/>
                    <a:lstStyle/>
                    <a:p>
                      <a:r>
                        <a:rPr lang="en-US" sz="2000" b="1" i="0" dirty="0">
                          <a:solidFill>
                            <a:schemeClr val="bg1"/>
                          </a:solidFill>
                          <a:latin typeface="Arial Black" panose="020B0604020202020204" pitchFamily="34" charset="0"/>
                          <a:cs typeface="Arial Black" panose="020B0604020202020204" pitchFamily="34" charset="0"/>
                        </a:rPr>
                        <a:t>COLUMN</a:t>
                      </a:r>
                    </a:p>
                  </a:txBody>
                  <a:tcPr anchor="ctr">
                    <a:solidFill>
                      <a:srgbClr val="C00000"/>
                    </a:solidFill>
                  </a:tcPr>
                </a:tc>
                <a:extLst>
                  <a:ext uri="{0D108BD9-81ED-4DB2-BD59-A6C34878D82A}">
                    <a16:rowId xmlns:a16="http://schemas.microsoft.com/office/drawing/2014/main" val="2949106805"/>
                  </a:ext>
                </a:extLst>
              </a:tr>
              <a:tr h="531098">
                <a:tc>
                  <a:txBody>
                    <a:bodyPr/>
                    <a:lstStyle/>
                    <a:p>
                      <a:r>
                        <a:rPr lang="en-US" sz="1600" b="0" i="0" dirty="0">
                          <a:solidFill>
                            <a:schemeClr val="tx1"/>
                          </a:solidFill>
                          <a:latin typeface="Arial" panose="020B0604020202020204" pitchFamily="34" charset="0"/>
                          <a:cs typeface="Arial" panose="020B0604020202020204" pitchFamily="34" charset="0"/>
                        </a:rPr>
                        <a:t>Sent / Delivery</a:t>
                      </a:r>
                    </a:p>
                  </a:txBody>
                  <a:tcPr anchor="ctr"/>
                </a:tc>
                <a:tc>
                  <a:txBody>
                    <a:bodyPr/>
                    <a:lstStyle/>
                    <a:p>
                      <a:pPr algn="r" fontAlgn="b"/>
                      <a:r>
                        <a:rPr lang="en-US" sz="1600" u="none" strike="noStrike" dirty="0">
                          <a:effectLst/>
                          <a:latin typeface="Arial" panose="020B0604020202020204" pitchFamily="34" charset="0"/>
                          <a:cs typeface="Arial" panose="020B0604020202020204" pitchFamily="34" charset="0"/>
                        </a:rPr>
                        <a:t>14,621 / 14,581 (99.7%)</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404" marR="8404" marT="8404" marB="0" anchor="ctr"/>
                </a:tc>
                <a:extLst>
                  <a:ext uri="{0D108BD9-81ED-4DB2-BD59-A6C34878D82A}">
                    <a16:rowId xmlns:a16="http://schemas.microsoft.com/office/drawing/2014/main" val="855132573"/>
                  </a:ext>
                </a:extLst>
              </a:tr>
              <a:tr h="392592">
                <a:tc>
                  <a:txBody>
                    <a:bodyPr/>
                    <a:lstStyle/>
                    <a:p>
                      <a:r>
                        <a:rPr lang="en-US" sz="1600" b="0" i="0" dirty="0">
                          <a:solidFill>
                            <a:schemeClr val="tx1"/>
                          </a:solidFill>
                          <a:latin typeface="Arial" panose="020B0604020202020204" pitchFamily="34" charset="0"/>
                          <a:cs typeface="Arial" panose="020B0604020202020204" pitchFamily="34" charset="0"/>
                        </a:rPr>
                        <a:t>Open / Unique open</a:t>
                      </a:r>
                    </a:p>
                  </a:txBody>
                  <a:tcPr anchor="ctr"/>
                </a:tc>
                <a:tc>
                  <a:txBody>
                    <a:bodyPr/>
                    <a:lstStyle/>
                    <a:p>
                      <a:pPr algn="r" fontAlgn="b"/>
                      <a:r>
                        <a:rPr lang="en-US" sz="1600" u="none" strike="noStrike" dirty="0">
                          <a:effectLst/>
                          <a:latin typeface="Arial" panose="020B0604020202020204" pitchFamily="34" charset="0"/>
                          <a:cs typeface="Arial" panose="020B0604020202020204" pitchFamily="34" charset="0"/>
                        </a:rPr>
                        <a:t>3,834 / 2,794 (19.2% of total)</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404" marR="8404" marT="8404" marB="0" anchor="ctr"/>
                </a:tc>
                <a:extLst>
                  <a:ext uri="{0D108BD9-81ED-4DB2-BD59-A6C34878D82A}">
                    <a16:rowId xmlns:a16="http://schemas.microsoft.com/office/drawing/2014/main" val="548896417"/>
                  </a:ext>
                </a:extLst>
              </a:tr>
              <a:tr h="392592">
                <a:tc>
                  <a:txBody>
                    <a:bodyPr/>
                    <a:lstStyle/>
                    <a:p>
                      <a:r>
                        <a:rPr lang="pt-BR" sz="1600" b="0" i="0" dirty="0">
                          <a:solidFill>
                            <a:schemeClr val="tx1"/>
                          </a:solidFill>
                          <a:latin typeface="Arial" panose="020B0604020202020204" pitchFamily="34" charset="0"/>
                          <a:cs typeface="Arial" panose="020B0604020202020204" pitchFamily="34" charset="0"/>
                        </a:rPr>
                        <a:t>C</a:t>
                      </a:r>
                      <a:r>
                        <a:rPr lang="en-US" sz="1600" b="0" i="0" dirty="0">
                          <a:solidFill>
                            <a:schemeClr val="tx1"/>
                          </a:solidFill>
                          <a:latin typeface="Arial" panose="020B0604020202020204" pitchFamily="34" charset="0"/>
                          <a:cs typeface="Arial" panose="020B0604020202020204" pitchFamily="34" charset="0"/>
                        </a:rPr>
                        <a:t>licks / Unique clicks</a:t>
                      </a:r>
                    </a:p>
                  </a:txBody>
                  <a:tcPr anchor="ctr"/>
                </a:tc>
                <a:tc>
                  <a:txBody>
                    <a:bodyPr/>
                    <a:lstStyle/>
                    <a:p>
                      <a:pPr algn="r" fontAlgn="b"/>
                      <a:r>
                        <a:rPr lang="en-US" sz="1600" u="none" strike="noStrike" dirty="0">
                          <a:effectLst/>
                          <a:latin typeface="Arial" panose="020B0604020202020204" pitchFamily="34" charset="0"/>
                          <a:cs typeface="Arial" panose="020B0604020202020204" pitchFamily="34" charset="0"/>
                        </a:rPr>
                        <a:t>94 (0.6%) / 52 (0.4%)</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404" marR="8404" marT="8404" marB="0" anchor="ctr"/>
                </a:tc>
                <a:extLst>
                  <a:ext uri="{0D108BD9-81ED-4DB2-BD59-A6C34878D82A}">
                    <a16:rowId xmlns:a16="http://schemas.microsoft.com/office/drawing/2014/main" val="206926805"/>
                  </a:ext>
                </a:extLst>
              </a:tr>
              <a:tr h="392592">
                <a:tc>
                  <a:txBody>
                    <a:bodyPr/>
                    <a:lstStyle/>
                    <a:p>
                      <a:r>
                        <a:rPr lang="en-US" sz="1600" b="0" i="0" dirty="0">
                          <a:solidFill>
                            <a:schemeClr val="tx1"/>
                          </a:solidFill>
                          <a:latin typeface="Arial" panose="020B0604020202020204" pitchFamily="34" charset="0"/>
                          <a:cs typeface="Arial" panose="020B0604020202020204" pitchFamily="34" charset="0"/>
                        </a:rPr>
                        <a:t>Clicks to open ratio</a:t>
                      </a:r>
                    </a:p>
                  </a:txBody>
                  <a:tcPr anchor="ctr"/>
                </a:tc>
                <a:tc>
                  <a:txBody>
                    <a:bodyPr/>
                    <a:lstStyle/>
                    <a:p>
                      <a:pPr algn="r" fontAlgn="b"/>
                      <a:r>
                        <a:rPr lang="en-US" sz="1600" u="none" strike="noStrike" dirty="0">
                          <a:effectLst/>
                          <a:latin typeface="Arial" panose="020B0604020202020204" pitchFamily="34" charset="0"/>
                          <a:cs typeface="Arial" panose="020B0604020202020204" pitchFamily="34" charset="0"/>
                        </a:rPr>
                        <a:t>1.9% of total open</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404" marR="8404" marT="8404" marB="0" anchor="ctr"/>
                </a:tc>
                <a:extLst>
                  <a:ext uri="{0D108BD9-81ED-4DB2-BD59-A6C34878D82A}">
                    <a16:rowId xmlns:a16="http://schemas.microsoft.com/office/drawing/2014/main" val="2659717590"/>
                  </a:ext>
                </a:extLst>
              </a:tr>
              <a:tr h="392592">
                <a:tc>
                  <a:txBody>
                    <a:bodyPr/>
                    <a:lstStyle/>
                    <a:p>
                      <a:r>
                        <a:rPr lang="en-US" sz="1600" b="0" i="0" dirty="0">
                          <a:solidFill>
                            <a:schemeClr val="tx1"/>
                          </a:solidFill>
                          <a:latin typeface="Arial" panose="020B0604020202020204" pitchFamily="34" charset="0"/>
                          <a:cs typeface="Arial" panose="020B0604020202020204" pitchFamily="34" charset="0"/>
                        </a:rPr>
                        <a:t>Bounces</a:t>
                      </a:r>
                    </a:p>
                  </a:txBody>
                  <a:tcPr anchor="ctr"/>
                </a:tc>
                <a:tc>
                  <a:txBody>
                    <a:bodyPr/>
                    <a:lstStyle/>
                    <a:p>
                      <a:pPr algn="r" fontAlgn="b"/>
                      <a:r>
                        <a:rPr lang="en-US" sz="1600" u="none" strike="noStrike" dirty="0">
                          <a:effectLst/>
                          <a:latin typeface="Arial" panose="020B0604020202020204" pitchFamily="34" charset="0"/>
                          <a:cs typeface="Arial" panose="020B0604020202020204" pitchFamily="34" charset="0"/>
                        </a:rPr>
                        <a:t>16 soft / 9 hard</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404" marR="8404" marT="8404" marB="0" anchor="ctr"/>
                </a:tc>
                <a:extLst>
                  <a:ext uri="{0D108BD9-81ED-4DB2-BD59-A6C34878D82A}">
                    <a16:rowId xmlns:a16="http://schemas.microsoft.com/office/drawing/2014/main" val="184035366"/>
                  </a:ext>
                </a:extLst>
              </a:tr>
              <a:tr h="392592">
                <a:tc>
                  <a:txBody>
                    <a:bodyPr/>
                    <a:lstStyle/>
                    <a:p>
                      <a:r>
                        <a:rPr lang="en-US" sz="1600" b="0" i="0" dirty="0" err="1">
                          <a:solidFill>
                            <a:schemeClr val="tx1"/>
                          </a:solidFill>
                          <a:latin typeface="Arial" panose="020B0604020202020204" pitchFamily="34" charset="0"/>
                          <a:cs typeface="Arial" panose="020B0604020202020204" pitchFamily="34" charset="0"/>
                        </a:rPr>
                        <a:t>Opt</a:t>
                      </a:r>
                      <a:r>
                        <a:rPr lang="en-US" sz="1600" b="0" i="0" dirty="0">
                          <a:solidFill>
                            <a:schemeClr val="tx1"/>
                          </a:solidFill>
                          <a:latin typeface="Arial" panose="020B0604020202020204" pitchFamily="34" charset="0"/>
                          <a:cs typeface="Arial" panose="020B0604020202020204" pitchFamily="34" charset="0"/>
                        </a:rPr>
                        <a:t> outs</a:t>
                      </a:r>
                    </a:p>
                  </a:txBody>
                  <a:tcPr anchor="ctr"/>
                </a:tc>
                <a:tc>
                  <a:txBody>
                    <a:bodyPr/>
                    <a:lstStyle/>
                    <a:p>
                      <a:pPr algn="r" fontAlgn="b"/>
                      <a:r>
                        <a:rPr lang="pt-BR" sz="1600" b="0" i="0" u="none" strike="noStrike" dirty="0">
                          <a:solidFill>
                            <a:srgbClr val="000000"/>
                          </a:solidFill>
                          <a:effectLst/>
                          <a:latin typeface="Arial" panose="020B0604020202020204" pitchFamily="34" charset="0"/>
                          <a:cs typeface="Arial" panose="020B0604020202020204" pitchFamily="34" charset="0"/>
                        </a:rPr>
                        <a:t>2</a:t>
                      </a:r>
                      <a:r>
                        <a:rPr lang="en-US" sz="1600" b="0" i="0" u="none" strike="noStrike" dirty="0">
                          <a:solidFill>
                            <a:srgbClr val="000000"/>
                          </a:solidFill>
                          <a:effectLst/>
                          <a:latin typeface="Arial" panose="020B0604020202020204" pitchFamily="34" charset="0"/>
                          <a:cs typeface="Arial" panose="020B0604020202020204" pitchFamily="34" charset="0"/>
                        </a:rPr>
                        <a:t>7</a:t>
                      </a:r>
                    </a:p>
                  </a:txBody>
                  <a:tcPr marL="8404" marR="8404" marT="8404" marB="0" anchor="ctr"/>
                </a:tc>
                <a:extLst>
                  <a:ext uri="{0D108BD9-81ED-4DB2-BD59-A6C34878D82A}">
                    <a16:rowId xmlns:a16="http://schemas.microsoft.com/office/drawing/2014/main" val="4143624308"/>
                  </a:ext>
                </a:extLst>
              </a:tr>
              <a:tr h="392592">
                <a:tc>
                  <a:txBody>
                    <a:bodyPr/>
                    <a:lstStyle/>
                    <a:p>
                      <a:r>
                        <a:rPr lang="en-US" sz="1600" b="0" i="0" dirty="0">
                          <a:solidFill>
                            <a:schemeClr val="tx1"/>
                          </a:solidFill>
                          <a:latin typeface="Arial" panose="020B0604020202020204" pitchFamily="34" charset="0"/>
                          <a:cs typeface="Arial" panose="020B0604020202020204" pitchFamily="34" charset="0"/>
                        </a:rPr>
                        <a:t>Spam complaints</a:t>
                      </a:r>
                    </a:p>
                  </a:txBody>
                  <a:tcPr anchor="ctr"/>
                </a:tc>
                <a:tc>
                  <a:txBody>
                    <a:bodyPr/>
                    <a:lstStyle/>
                    <a:p>
                      <a:pPr algn="r"/>
                      <a:r>
                        <a:rPr lang="en-US" sz="1600" b="0" i="0" dirty="0">
                          <a:solidFill>
                            <a:schemeClr val="tx1"/>
                          </a:solidFill>
                          <a:latin typeface="Arial" panose="020B0604020202020204" pitchFamily="34" charset="0"/>
                          <a:cs typeface="Arial" panose="020B0604020202020204" pitchFamily="34" charset="0"/>
                        </a:rPr>
                        <a:t>1</a:t>
                      </a:r>
                    </a:p>
                  </a:txBody>
                  <a:tcPr anchor="ctr"/>
                </a:tc>
                <a:extLst>
                  <a:ext uri="{0D108BD9-81ED-4DB2-BD59-A6C34878D82A}">
                    <a16:rowId xmlns:a16="http://schemas.microsoft.com/office/drawing/2014/main" val="1034235079"/>
                  </a:ext>
                </a:extLst>
              </a:tr>
            </a:tbl>
          </a:graphicData>
        </a:graphic>
      </p:graphicFrame>
    </p:spTree>
    <p:extLst>
      <p:ext uri="{BB962C8B-B14F-4D97-AF65-F5344CB8AC3E}">
        <p14:creationId xmlns:p14="http://schemas.microsoft.com/office/powerpoint/2010/main" val="25740056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DD3B77EC-CD83-C64E-9D9E-2E614AF04E0F}"/>
              </a:ext>
            </a:extLst>
          </p:cNvPr>
          <p:cNvSpPr txBox="1">
            <a:spLocks/>
          </p:cNvSpPr>
          <p:nvPr/>
        </p:nvSpPr>
        <p:spPr>
          <a:xfrm>
            <a:off x="837262" y="671681"/>
            <a:ext cx="10989976" cy="77583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C00000"/>
                </a:solidFill>
                <a:latin typeface="Arial Black" panose="020B0604020202020204" pitchFamily="34" charset="0"/>
                <a:cs typeface="Arial Black" panose="020B0604020202020204" pitchFamily="34" charset="0"/>
              </a:rPr>
              <a:t>Emerging Market Multinationals Report</a:t>
            </a:r>
          </a:p>
          <a:p>
            <a:r>
              <a:rPr lang="en-US" sz="3600" b="1" dirty="0">
                <a:solidFill>
                  <a:srgbClr val="C00000"/>
                </a:solidFill>
                <a:latin typeface="Arial Black" panose="020B0604020202020204" pitchFamily="34" charset="0"/>
                <a:cs typeface="Arial Black" panose="020B0604020202020204" pitchFamily="34" charset="0"/>
              </a:rPr>
              <a:t> </a:t>
            </a:r>
          </a:p>
        </p:txBody>
      </p:sp>
      <p:cxnSp>
        <p:nvCxnSpPr>
          <p:cNvPr id="5" name="Straight Connector 4">
            <a:extLst>
              <a:ext uri="{FF2B5EF4-FFF2-40B4-BE49-F238E27FC236}">
                <a16:creationId xmlns:a16="http://schemas.microsoft.com/office/drawing/2014/main" id="{D614F829-C099-1A49-8AB9-CDBDB5FB9C25}"/>
              </a:ext>
            </a:extLst>
          </p:cNvPr>
          <p:cNvCxnSpPr>
            <a:cxnSpLocks/>
          </p:cNvCxnSpPr>
          <p:nvPr/>
        </p:nvCxnSpPr>
        <p:spPr>
          <a:xfrm>
            <a:off x="964462" y="541053"/>
            <a:ext cx="10142809"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24" name="Footer Placeholder 4">
            <a:extLst>
              <a:ext uri="{FF2B5EF4-FFF2-40B4-BE49-F238E27FC236}">
                <a16:creationId xmlns:a16="http://schemas.microsoft.com/office/drawing/2014/main" id="{75E99DAB-768E-2C48-A041-CD1797D37258}"/>
              </a:ext>
            </a:extLst>
          </p:cNvPr>
          <p:cNvSpPr txBox="1">
            <a:spLocks/>
          </p:cNvSpPr>
          <p:nvPr/>
        </p:nvSpPr>
        <p:spPr>
          <a:xfrm>
            <a:off x="8464378" y="6362046"/>
            <a:ext cx="3362860" cy="365125"/>
          </a:xfrm>
          <a:prstGeom prst="rect">
            <a:avLst/>
          </a:prstGeom>
        </p:spPr>
        <p:txBody>
          <a:bodyP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lumMod val="65000"/>
                    <a:lumOff val="35000"/>
                  </a:schemeClr>
                </a:solidFill>
                <a:latin typeface="Arial" panose="020B0604020202020204" pitchFamily="34" charset="0"/>
                <a:cs typeface="Arial" panose="020B0604020202020204" pitchFamily="34" charset="0"/>
              </a:rPr>
              <a:t>Cornell SC Johnson College of Business    </a:t>
            </a:r>
            <a:fld id="{6BC6B64C-2C78-0546-8075-679D924F1D06}" type="slidenum">
              <a:rPr lang="en-US" smtClean="0">
                <a:solidFill>
                  <a:schemeClr val="tx1">
                    <a:lumMod val="65000"/>
                    <a:lumOff val="35000"/>
                  </a:schemeClr>
                </a:solidFill>
                <a:latin typeface="Arial" panose="020B0604020202020204" pitchFamily="34" charset="0"/>
                <a:cs typeface="Arial" panose="020B0604020202020204" pitchFamily="34" charset="0"/>
              </a:rPr>
              <a:pPr/>
              <a:t>28</a:t>
            </a:fld>
            <a:endParaRPr lang="en-US"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C77062C8-53AC-41B4-B4E5-2B54F64FCD92}"/>
              </a:ext>
            </a:extLst>
          </p:cNvPr>
          <p:cNvPicPr>
            <a:picLocks noChangeAspect="1"/>
          </p:cNvPicPr>
          <p:nvPr/>
        </p:nvPicPr>
        <p:blipFill>
          <a:blip r:embed="rId3"/>
          <a:stretch>
            <a:fillRect/>
          </a:stretch>
        </p:blipFill>
        <p:spPr>
          <a:xfrm>
            <a:off x="2092366" y="4148533"/>
            <a:ext cx="1712094" cy="2230632"/>
          </a:xfrm>
          <a:prstGeom prst="rect">
            <a:avLst/>
          </a:prstGeom>
          <a:ln>
            <a:solidFill>
              <a:schemeClr val="bg2">
                <a:lumMod val="50000"/>
              </a:schemeClr>
            </a:solidFill>
          </a:ln>
        </p:spPr>
      </p:pic>
      <p:pic>
        <p:nvPicPr>
          <p:cNvPr id="9" name="Picture 8">
            <a:extLst>
              <a:ext uri="{FF2B5EF4-FFF2-40B4-BE49-F238E27FC236}">
                <a16:creationId xmlns:a16="http://schemas.microsoft.com/office/drawing/2014/main" id="{348298DC-206D-44C1-A456-6A18E30EB1C9}"/>
              </a:ext>
            </a:extLst>
          </p:cNvPr>
          <p:cNvPicPr>
            <a:picLocks noChangeAspect="1"/>
          </p:cNvPicPr>
          <p:nvPr/>
        </p:nvPicPr>
        <p:blipFill>
          <a:blip r:embed="rId4"/>
          <a:stretch>
            <a:fillRect/>
          </a:stretch>
        </p:blipFill>
        <p:spPr>
          <a:xfrm>
            <a:off x="364762" y="4148532"/>
            <a:ext cx="1706312" cy="2230632"/>
          </a:xfrm>
          <a:prstGeom prst="rect">
            <a:avLst/>
          </a:prstGeom>
          <a:ln>
            <a:solidFill>
              <a:schemeClr val="bg2">
                <a:lumMod val="50000"/>
              </a:schemeClr>
            </a:solidFill>
          </a:ln>
        </p:spPr>
      </p:pic>
      <p:pic>
        <p:nvPicPr>
          <p:cNvPr id="11" name="Picture 10">
            <a:extLst>
              <a:ext uri="{FF2B5EF4-FFF2-40B4-BE49-F238E27FC236}">
                <a16:creationId xmlns:a16="http://schemas.microsoft.com/office/drawing/2014/main" id="{0E23451A-B247-451E-A363-251B077F92F4}"/>
              </a:ext>
            </a:extLst>
          </p:cNvPr>
          <p:cNvPicPr>
            <a:picLocks noChangeAspect="1"/>
          </p:cNvPicPr>
          <p:nvPr/>
        </p:nvPicPr>
        <p:blipFill>
          <a:blip r:embed="rId5"/>
          <a:stretch>
            <a:fillRect/>
          </a:stretch>
        </p:blipFill>
        <p:spPr>
          <a:xfrm>
            <a:off x="2092366" y="1868248"/>
            <a:ext cx="1743324" cy="2280283"/>
          </a:xfrm>
          <a:prstGeom prst="rect">
            <a:avLst/>
          </a:prstGeom>
          <a:ln>
            <a:solidFill>
              <a:schemeClr val="bg2">
                <a:lumMod val="50000"/>
              </a:schemeClr>
            </a:solidFill>
          </a:ln>
        </p:spPr>
      </p:pic>
      <p:pic>
        <p:nvPicPr>
          <p:cNvPr id="13" name="Picture 12">
            <a:extLst>
              <a:ext uri="{FF2B5EF4-FFF2-40B4-BE49-F238E27FC236}">
                <a16:creationId xmlns:a16="http://schemas.microsoft.com/office/drawing/2014/main" id="{D4952C10-8D46-4752-9966-4BF93E2287EC}"/>
              </a:ext>
            </a:extLst>
          </p:cNvPr>
          <p:cNvPicPr>
            <a:picLocks noChangeAspect="1"/>
          </p:cNvPicPr>
          <p:nvPr/>
        </p:nvPicPr>
        <p:blipFill>
          <a:blip r:embed="rId6"/>
          <a:stretch>
            <a:fillRect/>
          </a:stretch>
        </p:blipFill>
        <p:spPr>
          <a:xfrm>
            <a:off x="364762" y="1868248"/>
            <a:ext cx="1706312" cy="2280283"/>
          </a:xfrm>
          <a:prstGeom prst="rect">
            <a:avLst/>
          </a:prstGeom>
          <a:ln>
            <a:solidFill>
              <a:schemeClr val="bg2">
                <a:lumMod val="50000"/>
              </a:schemeClr>
            </a:solidFill>
          </a:ln>
        </p:spPr>
      </p:pic>
      <p:pic>
        <p:nvPicPr>
          <p:cNvPr id="15" name="Picture 14">
            <a:extLst>
              <a:ext uri="{FF2B5EF4-FFF2-40B4-BE49-F238E27FC236}">
                <a16:creationId xmlns:a16="http://schemas.microsoft.com/office/drawing/2014/main" id="{F4A7B276-D951-467D-BF54-1FF80DB3C114}"/>
              </a:ext>
            </a:extLst>
          </p:cNvPr>
          <p:cNvPicPr>
            <a:picLocks noChangeAspect="1"/>
          </p:cNvPicPr>
          <p:nvPr/>
        </p:nvPicPr>
        <p:blipFill>
          <a:blip r:embed="rId7"/>
          <a:stretch>
            <a:fillRect/>
          </a:stretch>
        </p:blipFill>
        <p:spPr>
          <a:xfrm>
            <a:off x="3856982" y="1868249"/>
            <a:ext cx="3482819" cy="4510916"/>
          </a:xfrm>
          <a:prstGeom prst="rect">
            <a:avLst/>
          </a:prstGeom>
          <a:ln>
            <a:solidFill>
              <a:schemeClr val="bg2">
                <a:lumMod val="50000"/>
              </a:schemeClr>
            </a:solidFill>
          </a:ln>
        </p:spPr>
      </p:pic>
      <p:sp>
        <p:nvSpPr>
          <p:cNvPr id="19" name="Rectangle 18">
            <a:extLst>
              <a:ext uri="{FF2B5EF4-FFF2-40B4-BE49-F238E27FC236}">
                <a16:creationId xmlns:a16="http://schemas.microsoft.com/office/drawing/2014/main" id="{5A95A8E8-17F4-4A0D-B9B8-A93585201319}"/>
              </a:ext>
            </a:extLst>
          </p:cNvPr>
          <p:cNvSpPr/>
          <p:nvPr/>
        </p:nvSpPr>
        <p:spPr>
          <a:xfrm>
            <a:off x="8092547" y="1764173"/>
            <a:ext cx="3143250" cy="954107"/>
          </a:xfrm>
          <a:prstGeom prst="rect">
            <a:avLst/>
          </a:prstGeom>
          <a:noFill/>
        </p:spPr>
        <p:txBody>
          <a:bodyPr wrap="square" lIns="91440" tIns="45720" rIns="91440" bIns="45720" anchor="ctr">
            <a:spAutoFit/>
          </a:bodyPr>
          <a:lstStyle/>
          <a:p>
            <a:pPr algn="ctr"/>
            <a:r>
              <a:rPr lang="pt-BR" sz="2000" b="1" dirty="0">
                <a:ln w="9525">
                  <a:solidFill>
                    <a:srgbClr val="C00000"/>
                  </a:solidFill>
                  <a:prstDash val="solid"/>
                </a:ln>
                <a:solidFill>
                  <a:srgbClr val="FF7979"/>
                </a:solidFill>
              </a:rPr>
              <a:t>A</a:t>
            </a:r>
            <a:r>
              <a:rPr lang="en-US" sz="2000" b="1" dirty="0">
                <a:ln w="9525">
                  <a:solidFill>
                    <a:srgbClr val="C00000"/>
                  </a:solidFill>
                  <a:prstDash val="solid"/>
                </a:ln>
                <a:solidFill>
                  <a:srgbClr val="FF7979"/>
                </a:solidFill>
              </a:rPr>
              <a:t>LMOST </a:t>
            </a:r>
            <a:r>
              <a:rPr lang="en-US" sz="3600" b="1" dirty="0">
                <a:ln w="9525">
                  <a:solidFill>
                    <a:srgbClr val="C00000"/>
                  </a:solidFill>
                  <a:prstDash val="solid"/>
                </a:ln>
                <a:solidFill>
                  <a:srgbClr val="FF7979"/>
                </a:solidFill>
              </a:rPr>
              <a:t>4,500</a:t>
            </a:r>
            <a:r>
              <a:rPr lang="en-US" sz="2800" b="1" dirty="0">
                <a:ln w="9525">
                  <a:solidFill>
                    <a:srgbClr val="C00000"/>
                  </a:solidFill>
                  <a:prstDash val="solid"/>
                </a:ln>
                <a:solidFill>
                  <a:srgbClr val="FF7979"/>
                </a:solidFill>
              </a:rPr>
              <a:t> </a:t>
            </a:r>
          </a:p>
          <a:p>
            <a:pPr algn="ctr"/>
            <a:r>
              <a:rPr lang="en-US" sz="2000" b="1" dirty="0">
                <a:ln w="9525">
                  <a:solidFill>
                    <a:srgbClr val="C00000"/>
                  </a:solidFill>
                  <a:prstDash val="solid"/>
                </a:ln>
                <a:solidFill>
                  <a:srgbClr val="FF7979"/>
                </a:solidFill>
              </a:rPr>
              <a:t>DOWNLOADS IN 2020</a:t>
            </a:r>
          </a:p>
        </p:txBody>
      </p:sp>
      <p:sp>
        <p:nvSpPr>
          <p:cNvPr id="20" name="Rectangle 19">
            <a:extLst>
              <a:ext uri="{FF2B5EF4-FFF2-40B4-BE49-F238E27FC236}">
                <a16:creationId xmlns:a16="http://schemas.microsoft.com/office/drawing/2014/main" id="{FC891680-4DE0-4931-BB71-0F58EC5B9481}"/>
              </a:ext>
            </a:extLst>
          </p:cNvPr>
          <p:cNvSpPr/>
          <p:nvPr/>
        </p:nvSpPr>
        <p:spPr>
          <a:xfrm>
            <a:off x="7616142" y="2731391"/>
            <a:ext cx="4294207" cy="3416320"/>
          </a:xfrm>
          <a:prstGeom prst="rect">
            <a:avLst/>
          </a:prstGeom>
          <a:noFill/>
        </p:spPr>
        <p:txBody>
          <a:bodyPr wrap="square" lIns="91440" tIns="45720" rIns="91440" bIns="45720" anchor="ctr">
            <a:spAutoFit/>
          </a:bodyPr>
          <a:lstStyle/>
          <a:p>
            <a:pPr algn="ctr"/>
            <a:r>
              <a:rPr lang="pt-BR" sz="2000" b="1" dirty="0">
                <a:ln w="9525">
                  <a:noFill/>
                  <a:prstDash val="solid"/>
                </a:ln>
                <a:solidFill>
                  <a:srgbClr val="C00000"/>
                </a:solidFill>
              </a:rPr>
              <a:t>FROM:</a:t>
            </a:r>
          </a:p>
          <a:p>
            <a:pPr algn="ctr"/>
            <a:r>
              <a:rPr lang="pt-BR" sz="2000" b="1" dirty="0">
                <a:ln w="9525">
                  <a:noFill/>
                  <a:prstDash val="solid"/>
                </a:ln>
                <a:solidFill>
                  <a:srgbClr val="C00000"/>
                </a:solidFill>
              </a:rPr>
              <a:t>U.S.</a:t>
            </a:r>
          </a:p>
          <a:p>
            <a:pPr algn="ctr"/>
            <a:r>
              <a:rPr lang="pt-BR" sz="2000" b="1" dirty="0">
                <a:ln w="9525">
                  <a:noFill/>
                  <a:prstDash val="solid"/>
                </a:ln>
                <a:solidFill>
                  <a:srgbClr val="C00000"/>
                </a:solidFill>
              </a:rPr>
              <a:t>EUROPE</a:t>
            </a:r>
          </a:p>
          <a:p>
            <a:pPr algn="ctr"/>
            <a:r>
              <a:rPr lang="pt-BR" sz="2000" b="1" dirty="0">
                <a:ln w="9525">
                  <a:noFill/>
                  <a:prstDash val="solid"/>
                </a:ln>
                <a:solidFill>
                  <a:srgbClr val="C00000"/>
                </a:solidFill>
              </a:rPr>
              <a:t>CHINA</a:t>
            </a:r>
          </a:p>
          <a:p>
            <a:pPr algn="ctr"/>
            <a:r>
              <a:rPr lang="pt-BR" sz="2000" b="1" dirty="0">
                <a:ln w="9525">
                  <a:noFill/>
                  <a:prstDash val="solid"/>
                </a:ln>
                <a:solidFill>
                  <a:srgbClr val="C00000"/>
                </a:solidFill>
              </a:rPr>
              <a:t>PHILIPPINES</a:t>
            </a:r>
          </a:p>
          <a:p>
            <a:pPr algn="ctr"/>
            <a:r>
              <a:rPr lang="pt-BR" sz="2000" b="1" dirty="0">
                <a:ln w="9525">
                  <a:noFill/>
                  <a:prstDash val="solid"/>
                </a:ln>
                <a:solidFill>
                  <a:srgbClr val="C00000"/>
                </a:solidFill>
              </a:rPr>
              <a:t>INDIA</a:t>
            </a:r>
          </a:p>
          <a:p>
            <a:pPr algn="ctr"/>
            <a:r>
              <a:rPr lang="pt-BR" sz="2000" b="1" dirty="0">
                <a:ln w="9525">
                  <a:noFill/>
                  <a:prstDash val="solid"/>
                </a:ln>
                <a:solidFill>
                  <a:srgbClr val="C00000"/>
                </a:solidFill>
              </a:rPr>
              <a:t>COLOMBIA</a:t>
            </a:r>
          </a:p>
          <a:p>
            <a:pPr algn="ctr"/>
            <a:endParaRPr lang="pt-BR" sz="2000" b="1" dirty="0">
              <a:ln w="9525">
                <a:noFill/>
                <a:prstDash val="solid"/>
              </a:ln>
              <a:solidFill>
                <a:srgbClr val="C00000"/>
              </a:solidFill>
            </a:endParaRPr>
          </a:p>
          <a:p>
            <a:pPr algn="ctr"/>
            <a:r>
              <a:rPr lang="en-US" dirty="0">
                <a:hlinkClick r:id="rId8"/>
              </a:rPr>
              <a:t>https://ecommons.cornell.edu/handle/1813/66953</a:t>
            </a:r>
            <a:endParaRPr lang="en-US" dirty="0"/>
          </a:p>
          <a:p>
            <a:pPr algn="ctr"/>
            <a:endParaRPr lang="pt-BR" sz="2000" b="1" dirty="0">
              <a:ln w="9525">
                <a:noFill/>
                <a:prstDash val="solid"/>
              </a:ln>
              <a:solidFill>
                <a:srgbClr val="C00000"/>
              </a:solidFill>
            </a:endParaRPr>
          </a:p>
        </p:txBody>
      </p:sp>
    </p:spTree>
    <p:extLst>
      <p:ext uri="{BB962C8B-B14F-4D97-AF65-F5344CB8AC3E}">
        <p14:creationId xmlns:p14="http://schemas.microsoft.com/office/powerpoint/2010/main" val="27835178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87E05F-DEC3-6C46-BB21-03B52E8D30F2}"/>
              </a:ext>
            </a:extLst>
          </p:cNvPr>
          <p:cNvPicPr>
            <a:picLocks noChangeAspect="1"/>
          </p:cNvPicPr>
          <p:nvPr/>
        </p:nvPicPr>
        <p:blipFill>
          <a:blip r:embed="rId3">
            <a:alphaModFix amt="15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itle 2">
            <a:extLst>
              <a:ext uri="{FF2B5EF4-FFF2-40B4-BE49-F238E27FC236}">
                <a16:creationId xmlns:a16="http://schemas.microsoft.com/office/drawing/2014/main" id="{75507649-3EB0-7141-A9B2-CADAC52C7C8A}"/>
              </a:ext>
            </a:extLst>
          </p:cNvPr>
          <p:cNvSpPr txBox="1">
            <a:spLocks/>
          </p:cNvSpPr>
          <p:nvPr/>
        </p:nvSpPr>
        <p:spPr>
          <a:xfrm>
            <a:off x="402013" y="658609"/>
            <a:ext cx="9144000" cy="122940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Arial Black" panose="020B0604020202020204" pitchFamily="34" charset="0"/>
                <a:cs typeface="Arial Black" panose="020B0604020202020204" pitchFamily="34" charset="0"/>
              </a:rPr>
              <a:t>How to make EMI more meaningful across programs?</a:t>
            </a:r>
            <a:endParaRPr lang="en-US" sz="5400" b="1" dirty="0">
              <a:effectLst>
                <a:outerShdw blurRad="50800" dist="38100" dir="8100000" algn="tr" rotWithShape="0">
                  <a:prstClr val="black">
                    <a:alpha val="40000"/>
                  </a:prstClr>
                </a:outerShdw>
              </a:effectLst>
              <a:latin typeface="Arial Black" panose="020B0604020202020204" pitchFamily="34" charset="0"/>
              <a:cs typeface="Arial Black" panose="020B0604020202020204" pitchFamily="34" charset="0"/>
            </a:endParaRPr>
          </a:p>
        </p:txBody>
      </p:sp>
      <p:cxnSp>
        <p:nvCxnSpPr>
          <p:cNvPr id="6" name="Straight Connector 5">
            <a:extLst>
              <a:ext uri="{FF2B5EF4-FFF2-40B4-BE49-F238E27FC236}">
                <a16:creationId xmlns:a16="http://schemas.microsoft.com/office/drawing/2014/main" id="{3EAC9916-F154-F64E-926C-8640AF226E8B}"/>
              </a:ext>
            </a:extLst>
          </p:cNvPr>
          <p:cNvCxnSpPr>
            <a:cxnSpLocks/>
          </p:cNvCxnSpPr>
          <p:nvPr/>
        </p:nvCxnSpPr>
        <p:spPr>
          <a:xfrm>
            <a:off x="529213" y="527981"/>
            <a:ext cx="6785987"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Footer Placeholder 4">
            <a:extLst>
              <a:ext uri="{FF2B5EF4-FFF2-40B4-BE49-F238E27FC236}">
                <a16:creationId xmlns:a16="http://schemas.microsoft.com/office/drawing/2014/main" id="{67EF3143-3509-BC40-ABD8-C4F4EB5491B4}"/>
              </a:ext>
            </a:extLst>
          </p:cNvPr>
          <p:cNvSpPr txBox="1">
            <a:spLocks/>
          </p:cNvSpPr>
          <p:nvPr/>
        </p:nvSpPr>
        <p:spPr>
          <a:xfrm>
            <a:off x="4038599" y="6356350"/>
            <a:ext cx="7788639" cy="365125"/>
          </a:xfrm>
          <a:prstGeom prst="rect">
            <a:avLst/>
          </a:prstGeom>
        </p:spPr>
        <p:txBody>
          <a:bodyP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lumMod val="65000"/>
                    <a:lumOff val="35000"/>
                  </a:schemeClr>
                </a:solidFill>
                <a:latin typeface="Arial" panose="020B0604020202020204" pitchFamily="34" charset="0"/>
                <a:cs typeface="Arial" panose="020B0604020202020204" pitchFamily="34" charset="0"/>
              </a:rPr>
              <a:t>Cornell SC Johnson College of Business    </a:t>
            </a:r>
            <a:fld id="{6BC6B64C-2C78-0546-8075-679D924F1D06}" type="slidenum">
              <a:rPr lang="en-US" smtClean="0">
                <a:solidFill>
                  <a:schemeClr val="tx1">
                    <a:lumMod val="65000"/>
                    <a:lumOff val="35000"/>
                  </a:schemeClr>
                </a:solidFill>
                <a:latin typeface="Arial" panose="020B0604020202020204" pitchFamily="34" charset="0"/>
                <a:cs typeface="Arial" panose="020B0604020202020204" pitchFamily="34" charset="0"/>
              </a:rPr>
              <a:pPr/>
              <a:t>29</a:t>
            </a:fld>
            <a:endParaRPr lang="en-US"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9157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DD3B77EC-CD83-C64E-9D9E-2E614AF04E0F}"/>
              </a:ext>
            </a:extLst>
          </p:cNvPr>
          <p:cNvSpPr txBox="1">
            <a:spLocks/>
          </p:cNvSpPr>
          <p:nvPr/>
        </p:nvSpPr>
        <p:spPr>
          <a:xfrm>
            <a:off x="837262" y="671681"/>
            <a:ext cx="10989976" cy="77583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C00000"/>
                </a:solidFill>
                <a:latin typeface="Arial Black" panose="020B0604020202020204" pitchFamily="34" charset="0"/>
                <a:cs typeface="Arial Black" panose="020B0604020202020204" pitchFamily="34" charset="0"/>
              </a:rPr>
              <a:t>2020 EMI Fellows Graduation</a:t>
            </a:r>
          </a:p>
        </p:txBody>
      </p:sp>
      <p:cxnSp>
        <p:nvCxnSpPr>
          <p:cNvPr id="5" name="Straight Connector 4">
            <a:extLst>
              <a:ext uri="{FF2B5EF4-FFF2-40B4-BE49-F238E27FC236}">
                <a16:creationId xmlns:a16="http://schemas.microsoft.com/office/drawing/2014/main" id="{D614F829-C099-1A49-8AB9-CDBDB5FB9C25}"/>
              </a:ext>
            </a:extLst>
          </p:cNvPr>
          <p:cNvCxnSpPr>
            <a:cxnSpLocks/>
          </p:cNvCxnSpPr>
          <p:nvPr/>
        </p:nvCxnSpPr>
        <p:spPr>
          <a:xfrm>
            <a:off x="964462" y="541053"/>
            <a:ext cx="10142809"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24" name="Footer Placeholder 4">
            <a:extLst>
              <a:ext uri="{FF2B5EF4-FFF2-40B4-BE49-F238E27FC236}">
                <a16:creationId xmlns:a16="http://schemas.microsoft.com/office/drawing/2014/main" id="{75E99DAB-768E-2C48-A041-CD1797D37258}"/>
              </a:ext>
            </a:extLst>
          </p:cNvPr>
          <p:cNvSpPr txBox="1">
            <a:spLocks/>
          </p:cNvSpPr>
          <p:nvPr/>
        </p:nvSpPr>
        <p:spPr>
          <a:xfrm>
            <a:off x="4038599" y="6362046"/>
            <a:ext cx="7788639" cy="365125"/>
          </a:xfrm>
          <a:prstGeom prst="rect">
            <a:avLst/>
          </a:prstGeom>
        </p:spPr>
        <p:txBody>
          <a:bodyP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lumMod val="65000"/>
                    <a:lumOff val="35000"/>
                  </a:schemeClr>
                </a:solidFill>
                <a:latin typeface="Arial" panose="020B0604020202020204" pitchFamily="34" charset="0"/>
                <a:cs typeface="Arial" panose="020B0604020202020204" pitchFamily="34" charset="0"/>
              </a:rPr>
              <a:t>Cornell SC Johnson College of Business    </a:t>
            </a:r>
            <a:fld id="{6BC6B64C-2C78-0546-8075-679D924F1D06}" type="slidenum">
              <a:rPr lang="en-US" smtClean="0">
                <a:solidFill>
                  <a:schemeClr val="tx1">
                    <a:lumMod val="65000"/>
                    <a:lumOff val="35000"/>
                  </a:schemeClr>
                </a:solidFill>
                <a:latin typeface="Arial" panose="020B0604020202020204" pitchFamily="34" charset="0"/>
                <a:cs typeface="Arial" panose="020B0604020202020204" pitchFamily="34" charset="0"/>
              </a:rPr>
              <a:pPr/>
              <a:t>3</a:t>
            </a:fld>
            <a:endParaRPr lang="en-US"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25" name="Picture 24">
            <a:extLst>
              <a:ext uri="{FF2B5EF4-FFF2-40B4-BE49-F238E27FC236}">
                <a16:creationId xmlns:a16="http://schemas.microsoft.com/office/drawing/2014/main" id="{8F26EF91-2435-4A49-9891-79E0687889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940" y="2099682"/>
            <a:ext cx="5452520" cy="4217265"/>
          </a:xfrm>
          <a:prstGeom prst="rect">
            <a:avLst/>
          </a:prstGeom>
        </p:spPr>
      </p:pic>
      <p:graphicFrame>
        <p:nvGraphicFramePr>
          <p:cNvPr id="27" name="Table 5">
            <a:extLst>
              <a:ext uri="{FF2B5EF4-FFF2-40B4-BE49-F238E27FC236}">
                <a16:creationId xmlns:a16="http://schemas.microsoft.com/office/drawing/2014/main" id="{6B570D4A-1480-439C-A22B-74E0E2FD4DDB}"/>
              </a:ext>
            </a:extLst>
          </p:cNvPr>
          <p:cNvGraphicFramePr>
            <a:graphicFrameLocks noGrp="1"/>
          </p:cNvGraphicFramePr>
          <p:nvPr>
            <p:extLst>
              <p:ext uri="{D42A27DB-BD31-4B8C-83A1-F6EECF244321}">
                <p14:modId xmlns:p14="http://schemas.microsoft.com/office/powerpoint/2010/main" val="3259825813"/>
              </p:ext>
            </p:extLst>
          </p:nvPr>
        </p:nvGraphicFramePr>
        <p:xfrm>
          <a:off x="7080421" y="2468346"/>
          <a:ext cx="4201298" cy="3282228"/>
        </p:xfrm>
        <a:graphic>
          <a:graphicData uri="http://schemas.openxmlformats.org/drawingml/2006/table">
            <a:tbl>
              <a:tblPr firstRow="1" bandRow="1">
                <a:tableStyleId>{F5AB1C69-6EDB-4FF4-983F-18BD219EF322}</a:tableStyleId>
              </a:tblPr>
              <a:tblGrid>
                <a:gridCol w="3635062">
                  <a:extLst>
                    <a:ext uri="{9D8B030D-6E8A-4147-A177-3AD203B41FA5}">
                      <a16:colId xmlns:a16="http://schemas.microsoft.com/office/drawing/2014/main" val="4082401369"/>
                    </a:ext>
                  </a:extLst>
                </a:gridCol>
                <a:gridCol w="566236">
                  <a:extLst>
                    <a:ext uri="{9D8B030D-6E8A-4147-A177-3AD203B41FA5}">
                      <a16:colId xmlns:a16="http://schemas.microsoft.com/office/drawing/2014/main" val="3355773920"/>
                    </a:ext>
                  </a:extLst>
                </a:gridCol>
              </a:tblGrid>
              <a:tr h="534084">
                <a:tc gridSpan="2">
                  <a:txBody>
                    <a:bodyPr/>
                    <a:lstStyle/>
                    <a:p>
                      <a:pPr algn="ctr"/>
                      <a:r>
                        <a:rPr lang="en-US" sz="2400" b="1" i="0" dirty="0">
                          <a:solidFill>
                            <a:schemeClr val="bg1"/>
                          </a:solidFill>
                          <a:latin typeface="Arial Black" panose="020B0604020202020204" pitchFamily="34" charset="0"/>
                        </a:rPr>
                        <a:t>2020</a:t>
                      </a:r>
                    </a:p>
                  </a:txBody>
                  <a:tcPr anchor="ctr">
                    <a:solidFill>
                      <a:srgbClr val="C00000"/>
                    </a:solidFill>
                  </a:tcPr>
                </a:tc>
                <a:tc hMerge="1">
                  <a:txBody>
                    <a:bodyPr/>
                    <a:lstStyle/>
                    <a:p>
                      <a:r>
                        <a:rPr lang="en-US" sz="2000" b="1" i="0" dirty="0">
                          <a:solidFill>
                            <a:schemeClr val="bg1"/>
                          </a:solidFill>
                          <a:latin typeface="Arial Black" panose="020B0604020202020204" pitchFamily="34" charset="0"/>
                          <a:cs typeface="Arial Black" panose="020B0604020202020204" pitchFamily="34" charset="0"/>
                        </a:rPr>
                        <a:t>COLUMN</a:t>
                      </a:r>
                    </a:p>
                  </a:txBody>
                  <a:tcPr anchor="ctr">
                    <a:solidFill>
                      <a:srgbClr val="C00000"/>
                    </a:solidFill>
                  </a:tcPr>
                </a:tc>
                <a:extLst>
                  <a:ext uri="{0D108BD9-81ED-4DB2-BD59-A6C34878D82A}">
                    <a16:rowId xmlns:a16="http://schemas.microsoft.com/office/drawing/2014/main" val="2949106805"/>
                  </a:ext>
                </a:extLst>
              </a:tr>
              <a:tr h="392592">
                <a:tc>
                  <a:txBody>
                    <a:bodyPr/>
                    <a:lstStyle/>
                    <a:p>
                      <a:r>
                        <a:rPr lang="en-US" sz="1800" b="0" i="0" dirty="0">
                          <a:solidFill>
                            <a:schemeClr val="tx1"/>
                          </a:solidFill>
                          <a:latin typeface="Arial" panose="020B0604020202020204" pitchFamily="34" charset="0"/>
                          <a:cs typeface="Arial" panose="020B0604020202020204" pitchFamily="34" charset="0"/>
                        </a:rPr>
                        <a:t>Full time MBAs</a:t>
                      </a:r>
                    </a:p>
                  </a:txBody>
                  <a:tcPr anchor="ctr"/>
                </a:tc>
                <a:tc>
                  <a:txBody>
                    <a:bodyPr/>
                    <a:lstStyle/>
                    <a:p>
                      <a:pPr algn="ctr" fontAlgn="b"/>
                      <a:r>
                        <a:rPr lang="en-US" sz="1800" u="none" strike="noStrike" dirty="0">
                          <a:effectLst/>
                          <a:latin typeface="Arial" panose="020B0604020202020204" pitchFamily="34" charset="0"/>
                          <a:cs typeface="Arial" panose="020B0604020202020204" pitchFamily="34" charset="0"/>
                        </a:rPr>
                        <a:t>33</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8404" marR="8404" marT="8404" marB="0" anchor="ctr"/>
                </a:tc>
                <a:extLst>
                  <a:ext uri="{0D108BD9-81ED-4DB2-BD59-A6C34878D82A}">
                    <a16:rowId xmlns:a16="http://schemas.microsoft.com/office/drawing/2014/main" val="855132573"/>
                  </a:ext>
                </a:extLst>
              </a:tr>
              <a:tr h="392592">
                <a:tc>
                  <a:txBody>
                    <a:bodyPr/>
                    <a:lstStyle/>
                    <a:p>
                      <a:r>
                        <a:rPr lang="en-US" sz="1800" b="0" i="0" dirty="0">
                          <a:solidFill>
                            <a:schemeClr val="tx1"/>
                          </a:solidFill>
                          <a:latin typeface="Arial" panose="020B0604020202020204" pitchFamily="34" charset="0"/>
                          <a:cs typeface="Arial" panose="020B0604020202020204" pitchFamily="34" charset="0"/>
                        </a:rPr>
                        <a:t>Executive MBA programs</a:t>
                      </a:r>
                    </a:p>
                  </a:txBody>
                  <a:tcPr anchor="ctr"/>
                </a:tc>
                <a:tc>
                  <a:txBody>
                    <a:bodyPr/>
                    <a:lstStyle/>
                    <a:p>
                      <a:pPr algn="ctr" fontAlgn="b"/>
                      <a:r>
                        <a:rPr lang="en-US" sz="1800" u="none" strike="noStrike" dirty="0">
                          <a:effectLst/>
                          <a:latin typeface="Arial" panose="020B0604020202020204" pitchFamily="34" charset="0"/>
                          <a:cs typeface="Arial" panose="020B0604020202020204" pitchFamily="34" charset="0"/>
                        </a:rPr>
                        <a:t>11</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8404" marR="8404" marT="8404" marB="0" anchor="ctr"/>
                </a:tc>
                <a:extLst>
                  <a:ext uri="{0D108BD9-81ED-4DB2-BD59-A6C34878D82A}">
                    <a16:rowId xmlns:a16="http://schemas.microsoft.com/office/drawing/2014/main" val="548896417"/>
                  </a:ext>
                </a:extLst>
              </a:tr>
              <a:tr h="392592">
                <a:tc>
                  <a:txBody>
                    <a:bodyPr/>
                    <a:lstStyle/>
                    <a:p>
                      <a:r>
                        <a:rPr lang="en-US" sz="1800" b="0" i="0" dirty="0">
                          <a:solidFill>
                            <a:schemeClr val="tx1"/>
                          </a:solidFill>
                          <a:latin typeface="Arial" panose="020B0604020202020204" pitchFamily="34" charset="0"/>
                          <a:cs typeface="Arial" panose="020B0604020202020204" pitchFamily="34" charset="0"/>
                        </a:rPr>
                        <a:t>Cornell Tech</a:t>
                      </a:r>
                    </a:p>
                  </a:txBody>
                  <a:tcPr anchor="ctr"/>
                </a:tc>
                <a:tc>
                  <a:txBody>
                    <a:bodyPr/>
                    <a:lstStyle/>
                    <a:p>
                      <a:pPr algn="ctr" fontAlgn="b"/>
                      <a:r>
                        <a:rPr lang="en-US" sz="1800" u="none" strike="noStrike" dirty="0">
                          <a:effectLst/>
                          <a:latin typeface="Arial" panose="020B0604020202020204" pitchFamily="34" charset="0"/>
                          <a:cs typeface="Arial" panose="020B0604020202020204" pitchFamily="34" charset="0"/>
                        </a:rPr>
                        <a:t>13</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8404" marR="8404" marT="8404" marB="0" anchor="ctr"/>
                </a:tc>
                <a:extLst>
                  <a:ext uri="{0D108BD9-81ED-4DB2-BD59-A6C34878D82A}">
                    <a16:rowId xmlns:a16="http://schemas.microsoft.com/office/drawing/2014/main" val="206926805"/>
                  </a:ext>
                </a:extLst>
              </a:tr>
              <a:tr h="392592">
                <a:tc>
                  <a:txBody>
                    <a:bodyPr/>
                    <a:lstStyle/>
                    <a:p>
                      <a:r>
                        <a:rPr lang="en-US" sz="1800" b="0" i="0" dirty="0">
                          <a:solidFill>
                            <a:schemeClr val="tx1"/>
                          </a:solidFill>
                          <a:latin typeface="Arial" panose="020B0604020202020204" pitchFamily="34" charset="0"/>
                          <a:cs typeface="Arial" panose="020B0604020202020204" pitchFamily="34" charset="0"/>
                        </a:rPr>
                        <a:t>CIPA</a:t>
                      </a:r>
                    </a:p>
                  </a:txBody>
                  <a:tcPr anchor="ctr"/>
                </a:tc>
                <a:tc>
                  <a:txBody>
                    <a:bodyPr/>
                    <a:lstStyle/>
                    <a:p>
                      <a:pPr algn="ctr" fontAlgn="b"/>
                      <a:r>
                        <a:rPr lang="en-US" sz="1800" u="none" strike="noStrike" dirty="0">
                          <a:effectLst/>
                          <a:latin typeface="Arial" panose="020B0604020202020204" pitchFamily="34" charset="0"/>
                          <a:cs typeface="Arial" panose="020B0604020202020204" pitchFamily="34" charset="0"/>
                        </a:rPr>
                        <a:t>3</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8404" marR="8404" marT="8404" marB="0" anchor="ctr"/>
                </a:tc>
                <a:extLst>
                  <a:ext uri="{0D108BD9-81ED-4DB2-BD59-A6C34878D82A}">
                    <a16:rowId xmlns:a16="http://schemas.microsoft.com/office/drawing/2014/main" val="2659717590"/>
                  </a:ext>
                </a:extLst>
              </a:tr>
              <a:tr h="392592">
                <a:tc>
                  <a:txBody>
                    <a:bodyPr/>
                    <a:lstStyle/>
                    <a:p>
                      <a:r>
                        <a:rPr lang="en-US" sz="1800" b="0" i="0" dirty="0">
                          <a:solidFill>
                            <a:schemeClr val="tx1"/>
                          </a:solidFill>
                          <a:latin typeface="Arial" panose="020B0604020202020204" pitchFamily="34" charset="0"/>
                          <a:cs typeface="Arial" panose="020B0604020202020204" pitchFamily="34" charset="0"/>
                        </a:rPr>
                        <a:t>Baker Program in Real Estate</a:t>
                      </a:r>
                    </a:p>
                  </a:txBody>
                  <a:tcPr anchor="ctr"/>
                </a:tc>
                <a:tc>
                  <a:txBody>
                    <a:bodyPr/>
                    <a:lstStyle/>
                    <a:p>
                      <a:pPr algn="ctr" fontAlgn="b"/>
                      <a:r>
                        <a:rPr lang="en-US" sz="1800" u="none" strike="noStrike" dirty="0">
                          <a:effectLst/>
                          <a:latin typeface="Arial" panose="020B0604020202020204" pitchFamily="34" charset="0"/>
                          <a:cs typeface="Arial" panose="020B0604020202020204" pitchFamily="34" charset="0"/>
                        </a:rPr>
                        <a:t>1</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8404" marR="8404" marT="8404" marB="0" anchor="ctr"/>
                </a:tc>
                <a:extLst>
                  <a:ext uri="{0D108BD9-81ED-4DB2-BD59-A6C34878D82A}">
                    <a16:rowId xmlns:a16="http://schemas.microsoft.com/office/drawing/2014/main" val="184035366"/>
                  </a:ext>
                </a:extLst>
              </a:tr>
              <a:tr h="392592">
                <a:tc>
                  <a:txBody>
                    <a:bodyPr/>
                    <a:lstStyle/>
                    <a:p>
                      <a:r>
                        <a:rPr lang="en-US" sz="1800" b="0" i="0" dirty="0">
                          <a:solidFill>
                            <a:schemeClr val="tx1"/>
                          </a:solidFill>
                          <a:latin typeface="Arial" panose="020B0604020202020204" pitchFamily="34" charset="0"/>
                          <a:cs typeface="Arial" panose="020B0604020202020204" pitchFamily="34" charset="0"/>
                        </a:rPr>
                        <a:t>Undergraduate</a:t>
                      </a:r>
                    </a:p>
                  </a:txBody>
                  <a:tcPr anchor="ctr"/>
                </a:tc>
                <a:tc>
                  <a:txBody>
                    <a:bodyPr/>
                    <a:lstStyle/>
                    <a:p>
                      <a:pPr algn="ctr" fontAlgn="b"/>
                      <a:r>
                        <a:rPr lang="en-US" sz="1800" u="none" strike="noStrike" dirty="0">
                          <a:effectLst/>
                          <a:latin typeface="Arial" panose="020B0604020202020204" pitchFamily="34" charset="0"/>
                          <a:cs typeface="Arial" panose="020B0604020202020204" pitchFamily="34" charset="0"/>
                        </a:rPr>
                        <a:t>1</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8404" marR="8404" marT="8404" marB="0" anchor="ctr"/>
                </a:tc>
                <a:extLst>
                  <a:ext uri="{0D108BD9-81ED-4DB2-BD59-A6C34878D82A}">
                    <a16:rowId xmlns:a16="http://schemas.microsoft.com/office/drawing/2014/main" val="4143624308"/>
                  </a:ext>
                </a:extLst>
              </a:tr>
              <a:tr h="392592">
                <a:tc>
                  <a:txBody>
                    <a:bodyPr/>
                    <a:lstStyle/>
                    <a:p>
                      <a:r>
                        <a:rPr lang="en-US" sz="1800" b="1" i="0" dirty="0">
                          <a:solidFill>
                            <a:schemeClr val="tx1"/>
                          </a:solidFill>
                          <a:latin typeface="Arial" panose="020B0604020202020204" pitchFamily="34" charset="0"/>
                          <a:cs typeface="Arial" panose="020B0604020202020204" pitchFamily="34" charset="0"/>
                        </a:rPr>
                        <a:t>Total</a:t>
                      </a:r>
                    </a:p>
                  </a:txBody>
                  <a:tcPr anchor="ctr"/>
                </a:tc>
                <a:tc>
                  <a:txBody>
                    <a:bodyPr/>
                    <a:lstStyle/>
                    <a:p>
                      <a:pPr algn="ctr"/>
                      <a:r>
                        <a:rPr lang="en-US" sz="1800" b="1" i="0" dirty="0">
                          <a:solidFill>
                            <a:schemeClr val="tx1"/>
                          </a:solidFill>
                          <a:latin typeface="Arial" panose="020B0604020202020204" pitchFamily="34" charset="0"/>
                          <a:cs typeface="Arial" panose="020B0604020202020204" pitchFamily="34" charset="0"/>
                        </a:rPr>
                        <a:t>62</a:t>
                      </a:r>
                    </a:p>
                  </a:txBody>
                  <a:tcPr anchor="ctr"/>
                </a:tc>
                <a:extLst>
                  <a:ext uri="{0D108BD9-81ED-4DB2-BD59-A6C34878D82A}">
                    <a16:rowId xmlns:a16="http://schemas.microsoft.com/office/drawing/2014/main" val="1034235079"/>
                  </a:ext>
                </a:extLst>
              </a:tr>
            </a:tbl>
          </a:graphicData>
        </a:graphic>
      </p:graphicFrame>
    </p:spTree>
    <p:extLst>
      <p:ext uri="{BB962C8B-B14F-4D97-AF65-F5344CB8AC3E}">
        <p14:creationId xmlns:p14="http://schemas.microsoft.com/office/powerpoint/2010/main" val="19839953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95F363-F9AC-9F43-A5C7-10B892528B5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0"/>
            <a:ext cx="12223377" cy="6858000"/>
          </a:xfrm>
          <a:prstGeom prst="rect">
            <a:avLst/>
          </a:prstGeom>
        </p:spPr>
      </p:pic>
      <p:sp>
        <p:nvSpPr>
          <p:cNvPr id="9" name="Rectangle 8">
            <a:extLst>
              <a:ext uri="{FF2B5EF4-FFF2-40B4-BE49-F238E27FC236}">
                <a16:creationId xmlns:a16="http://schemas.microsoft.com/office/drawing/2014/main" id="{03D60C03-3797-B044-9C9E-C5FD961D5F8E}"/>
              </a:ext>
            </a:extLst>
          </p:cNvPr>
          <p:cNvSpPr/>
          <p:nvPr/>
        </p:nvSpPr>
        <p:spPr>
          <a:xfrm>
            <a:off x="0" y="-5910"/>
            <a:ext cx="12192000" cy="6858000"/>
          </a:xfrm>
          <a:prstGeom prst="rect">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2">
            <a:extLst>
              <a:ext uri="{FF2B5EF4-FFF2-40B4-BE49-F238E27FC236}">
                <a16:creationId xmlns:a16="http://schemas.microsoft.com/office/drawing/2014/main" id="{92D4499A-264E-E94D-9817-3AB78BC46235}"/>
              </a:ext>
            </a:extLst>
          </p:cNvPr>
          <p:cNvSpPr txBox="1">
            <a:spLocks/>
          </p:cNvSpPr>
          <p:nvPr/>
        </p:nvSpPr>
        <p:spPr>
          <a:xfrm>
            <a:off x="1463871" y="1034890"/>
            <a:ext cx="8860220" cy="122940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a:solidFill>
                  <a:schemeClr val="bg1"/>
                </a:solidFill>
                <a:latin typeface="Arial Black" panose="020B0604020202020204" pitchFamily="34" charset="0"/>
                <a:cs typeface="Arial Black" panose="020B0604020202020204" pitchFamily="34" charset="0"/>
              </a:rPr>
              <a:t>THANK</a:t>
            </a:r>
            <a:r>
              <a:rPr lang="en-US" sz="5400" b="1" baseline="0" dirty="0">
                <a:solidFill>
                  <a:schemeClr val="bg1"/>
                </a:solidFill>
                <a:latin typeface="Arial Black" panose="020B0604020202020204" pitchFamily="34" charset="0"/>
                <a:cs typeface="Arial Black" panose="020B0604020202020204" pitchFamily="34" charset="0"/>
              </a:rPr>
              <a:t> YOU</a:t>
            </a:r>
          </a:p>
          <a:p>
            <a:pPr algn="ctr"/>
            <a:r>
              <a:rPr lang="en-US" sz="2000" b="1" dirty="0">
                <a:solidFill>
                  <a:schemeClr val="bg1"/>
                </a:solidFill>
                <a:latin typeface="Arial Black" panose="020B0604020202020204" pitchFamily="34" charset="0"/>
                <a:cs typeface="Arial Black" panose="020B0604020202020204" pitchFamily="34" charset="0"/>
                <a:hlinkClick r:id="rId4">
                  <a:extLst>
                    <a:ext uri="{A12FA001-AC4F-418D-AE19-62706E023703}">
                      <ahyp:hlinkClr xmlns:ahyp="http://schemas.microsoft.com/office/drawing/2018/hyperlinkcolor" val="tx"/>
                    </a:ext>
                  </a:extLst>
                </a:hlinkClick>
              </a:rPr>
              <a:t>https://www.johnson.cornell.edu/emerging-markets-institute/</a:t>
            </a:r>
            <a:endParaRPr lang="en-US" sz="2000" b="1" dirty="0">
              <a:solidFill>
                <a:schemeClr val="bg1"/>
              </a:solidFill>
              <a:latin typeface="Arial Black" panose="020B0604020202020204" pitchFamily="34" charset="0"/>
              <a:cs typeface="Arial Black" panose="020B0604020202020204" pitchFamily="34" charset="0"/>
            </a:endParaRPr>
          </a:p>
          <a:p>
            <a:pPr algn="ctr"/>
            <a:endParaRPr lang="en-US" sz="2000" b="1" dirty="0">
              <a:solidFill>
                <a:schemeClr val="bg1"/>
              </a:solidFill>
              <a:latin typeface="Arial Black" panose="020B0604020202020204" pitchFamily="34" charset="0"/>
              <a:cs typeface="Arial Black" panose="020B0604020202020204" pitchFamily="34" charset="0"/>
            </a:endParaRPr>
          </a:p>
          <a:p>
            <a:pPr algn="ctr"/>
            <a:r>
              <a:rPr lang="en-US" sz="2000" dirty="0">
                <a:solidFill>
                  <a:schemeClr val="bg1"/>
                </a:solidFill>
                <a:hlinkClick r:id="rId5">
                  <a:extLst>
                    <a:ext uri="{A12FA001-AC4F-418D-AE19-62706E023703}">
                      <ahyp:hlinkClr xmlns:ahyp="http://schemas.microsoft.com/office/drawing/2018/hyperlinkcolor" val="tx"/>
                    </a:ext>
                  </a:extLst>
                </a:hlinkClick>
              </a:rPr>
              <a:t>https://ecommons.cornell.edu/handle/1813/66953</a:t>
            </a:r>
            <a:endParaRPr lang="en-US" sz="2000" dirty="0">
              <a:solidFill>
                <a:schemeClr val="bg1"/>
              </a:solidFill>
            </a:endParaRPr>
          </a:p>
          <a:p>
            <a:pPr algn="ctr"/>
            <a:endParaRPr lang="en-US" sz="2000" b="1" dirty="0">
              <a:solidFill>
                <a:schemeClr val="bg1"/>
              </a:solidFill>
              <a:latin typeface="Arial Black" panose="020B0604020202020204" pitchFamily="34" charset="0"/>
              <a:cs typeface="Arial Black" panose="020B0604020202020204" pitchFamily="34" charset="0"/>
            </a:endParaRPr>
          </a:p>
          <a:p>
            <a:pPr algn="ctr"/>
            <a:endParaRPr lang="en-US" sz="5400" b="1" baseline="0" dirty="0">
              <a:solidFill>
                <a:schemeClr val="bg1"/>
              </a:solidFill>
              <a:latin typeface="Arial Black" panose="020B0604020202020204" pitchFamily="34" charset="0"/>
              <a:cs typeface="Arial Black" panose="020B0604020202020204" pitchFamily="34" charset="0"/>
            </a:endParaRPr>
          </a:p>
          <a:p>
            <a:pPr algn="ctr"/>
            <a:endParaRPr lang="en-US" sz="5400" b="1" dirty="0">
              <a:solidFill>
                <a:schemeClr val="bg1"/>
              </a:solidFill>
              <a:effectLst>
                <a:outerShdw blurRad="50800" dist="38100" dir="8100000" algn="tr" rotWithShape="0">
                  <a:prstClr val="black">
                    <a:alpha val="40000"/>
                  </a:prstClr>
                </a:outerShdw>
              </a:effectLst>
              <a:latin typeface="Arial Black" panose="020B0604020202020204" pitchFamily="34" charset="0"/>
              <a:cs typeface="Arial Black" panose="020B0604020202020204" pitchFamily="34" charset="0"/>
            </a:endParaRPr>
          </a:p>
        </p:txBody>
      </p:sp>
      <p:cxnSp>
        <p:nvCxnSpPr>
          <p:cNvPr id="8" name="Straight Connector 7">
            <a:extLst>
              <a:ext uri="{FF2B5EF4-FFF2-40B4-BE49-F238E27FC236}">
                <a16:creationId xmlns:a16="http://schemas.microsoft.com/office/drawing/2014/main" id="{D289C30B-7CE8-B94F-A9C8-B5DCD94A200A}"/>
              </a:ext>
            </a:extLst>
          </p:cNvPr>
          <p:cNvCxnSpPr>
            <a:cxnSpLocks/>
          </p:cNvCxnSpPr>
          <p:nvPr/>
        </p:nvCxnSpPr>
        <p:spPr>
          <a:xfrm>
            <a:off x="3570584" y="904334"/>
            <a:ext cx="4646794"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3D65E363-8B24-B94E-A286-6A634AE6753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223433" y="5282280"/>
            <a:ext cx="8005011" cy="1108178"/>
          </a:xfrm>
          <a:prstGeom prst="rect">
            <a:avLst/>
          </a:prstGeom>
        </p:spPr>
      </p:pic>
      <p:sp>
        <p:nvSpPr>
          <p:cNvPr id="11" name="Subtitle 1">
            <a:extLst>
              <a:ext uri="{FF2B5EF4-FFF2-40B4-BE49-F238E27FC236}">
                <a16:creationId xmlns:a16="http://schemas.microsoft.com/office/drawing/2014/main" id="{84F6BD3F-BE96-48FF-9921-EB753E9ACD5A}"/>
              </a:ext>
            </a:extLst>
          </p:cNvPr>
          <p:cNvSpPr txBox="1">
            <a:spLocks/>
          </p:cNvSpPr>
          <p:nvPr/>
        </p:nvSpPr>
        <p:spPr>
          <a:xfrm>
            <a:off x="1211295" y="3299188"/>
            <a:ext cx="10095135" cy="40255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u="none"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800" dirty="0">
                <a:latin typeface="Arial" panose="020B0604020202020204" pitchFamily="34" charset="0"/>
                <a:cs typeface="Arial" panose="020B0604020202020204" pitchFamily="34" charset="0"/>
              </a:rPr>
              <a:t>Lourdes Casanova</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Gail and Rob </a:t>
            </a:r>
            <a:r>
              <a:rPr lang="en-US" sz="1800" dirty="0" err="1">
                <a:latin typeface="Arial" panose="020B0604020202020204" pitchFamily="34" charset="0"/>
                <a:cs typeface="Arial" panose="020B0604020202020204" pitchFamily="34" charset="0"/>
              </a:rPr>
              <a:t>Cañizares</a:t>
            </a:r>
            <a:r>
              <a:rPr lang="en-US" sz="1800" dirty="0">
                <a:latin typeface="Arial" panose="020B0604020202020204" pitchFamily="34" charset="0"/>
                <a:cs typeface="Arial" panose="020B0604020202020204" pitchFamily="34" charset="0"/>
              </a:rPr>
              <a:t> Director, Emerging Markets Institute</a:t>
            </a:r>
          </a:p>
        </p:txBody>
      </p:sp>
      <p:pic>
        <p:nvPicPr>
          <p:cNvPr id="18" name="Picture 17" descr="Instagram Brand Resources">
            <a:hlinkClick r:id="rId7"/>
            <a:extLst>
              <a:ext uri="{FF2B5EF4-FFF2-40B4-BE49-F238E27FC236}">
                <a16:creationId xmlns:a16="http://schemas.microsoft.com/office/drawing/2014/main" id="{9700F622-B001-447B-97A4-16622FB0E538}"/>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866021" y="4193249"/>
            <a:ext cx="501312" cy="479908"/>
          </a:xfrm>
          <a:prstGeom prst="rect">
            <a:avLst/>
          </a:prstGeom>
          <a:noFill/>
          <a:ln>
            <a:noFill/>
          </a:ln>
        </p:spPr>
      </p:pic>
      <p:pic>
        <p:nvPicPr>
          <p:cNvPr id="19" name="Picture 18">
            <a:hlinkClick r:id="rId9"/>
            <a:extLst>
              <a:ext uri="{FF2B5EF4-FFF2-40B4-BE49-F238E27FC236}">
                <a16:creationId xmlns:a16="http://schemas.microsoft.com/office/drawing/2014/main" id="{262E97CE-5230-4FF6-985C-8935FA5243F2}"/>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516614" y="4193249"/>
            <a:ext cx="501312" cy="479908"/>
          </a:xfrm>
          <a:prstGeom prst="rect">
            <a:avLst/>
          </a:prstGeom>
          <a:noFill/>
          <a:ln>
            <a:noFill/>
          </a:ln>
        </p:spPr>
      </p:pic>
      <p:pic>
        <p:nvPicPr>
          <p:cNvPr id="20" name="Picture 19" descr="Facebook Brand Resources">
            <a:hlinkClick r:id="rId11"/>
            <a:extLst>
              <a:ext uri="{FF2B5EF4-FFF2-40B4-BE49-F238E27FC236}">
                <a16:creationId xmlns:a16="http://schemas.microsoft.com/office/drawing/2014/main" id="{2C22C025-6953-48A9-8BC8-3897D46704D2}"/>
              </a:ext>
            </a:extLst>
          </p:cNvPr>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167207" y="4193249"/>
            <a:ext cx="501312" cy="479908"/>
          </a:xfrm>
          <a:prstGeom prst="rect">
            <a:avLst/>
          </a:prstGeom>
          <a:noFill/>
          <a:ln>
            <a:noFill/>
          </a:ln>
        </p:spPr>
      </p:pic>
      <p:pic>
        <p:nvPicPr>
          <p:cNvPr id="21" name="Picture 20" descr="Twitter link">
            <a:hlinkClick r:id="rId13"/>
            <a:extLst>
              <a:ext uri="{FF2B5EF4-FFF2-40B4-BE49-F238E27FC236}">
                <a16:creationId xmlns:a16="http://schemas.microsoft.com/office/drawing/2014/main" id="{663FB20F-F579-4D49-A974-B5513F0DEB88}"/>
              </a:ext>
            </a:extLst>
          </p:cNvPr>
          <p:cNvPicPr/>
          <p:nvPr/>
        </p:nvPicPr>
        <p:blipFill>
          <a:blip r:embed="rId14" cstate="print">
            <a:extLst>
              <a:ext uri="{28A0092B-C50C-407E-A947-70E740481C1C}">
                <a14:useLocalDpi xmlns:a14="http://schemas.microsoft.com/office/drawing/2010/main" val="0"/>
              </a:ext>
            </a:extLst>
          </a:blip>
          <a:stretch>
            <a:fillRect/>
          </a:stretch>
        </p:blipFill>
        <p:spPr>
          <a:xfrm>
            <a:off x="10674571" y="4045013"/>
            <a:ext cx="716160" cy="754142"/>
          </a:xfrm>
          <a:prstGeom prst="rect">
            <a:avLst/>
          </a:prstGeom>
        </p:spPr>
      </p:pic>
      <p:pic>
        <p:nvPicPr>
          <p:cNvPr id="22" name="Picture 21" descr="YouTube icon, full-color">
            <a:hlinkClick r:id="rId15"/>
            <a:extLst>
              <a:ext uri="{FF2B5EF4-FFF2-40B4-BE49-F238E27FC236}">
                <a16:creationId xmlns:a16="http://schemas.microsoft.com/office/drawing/2014/main" id="{05C12436-E556-4E84-A4CE-0FD59457A4D3}"/>
              </a:ext>
            </a:extLst>
          </p:cNvPr>
          <p:cNvPicPr/>
          <p:nvPr/>
        </p:nvPicPr>
        <p:blipFill rotWithShape="1">
          <a:blip r:embed="rId16" cstate="print">
            <a:extLst>
              <a:ext uri="{28A0092B-C50C-407E-A947-70E740481C1C}">
                <a14:useLocalDpi xmlns:a14="http://schemas.microsoft.com/office/drawing/2010/main" val="0"/>
              </a:ext>
            </a:extLst>
          </a:blip>
          <a:srcRect l="38306" t="36001" r="38546" b="36758"/>
          <a:stretch/>
        </p:blipFill>
        <p:spPr bwMode="auto">
          <a:xfrm>
            <a:off x="11325164" y="4220787"/>
            <a:ext cx="587251" cy="42483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52346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E068A325-E7F4-45B8-8E74-AE570BF0A3EB}"/>
              </a:ext>
            </a:extLst>
          </p:cNvPr>
          <p:cNvPicPr>
            <a:picLocks noChangeAspect="1"/>
          </p:cNvPicPr>
          <p:nvPr/>
        </p:nvPicPr>
        <p:blipFill>
          <a:blip r:embed="rId3"/>
          <a:srcRect/>
          <a:stretch/>
        </p:blipFill>
        <p:spPr>
          <a:xfrm>
            <a:off x="7642627" y="0"/>
            <a:ext cx="4554347" cy="6858000"/>
          </a:xfrm>
          <a:prstGeom prst="rect">
            <a:avLst/>
          </a:prstGeom>
        </p:spPr>
      </p:pic>
      <p:sp>
        <p:nvSpPr>
          <p:cNvPr id="24" name="Title 1">
            <a:extLst>
              <a:ext uri="{FF2B5EF4-FFF2-40B4-BE49-F238E27FC236}">
                <a16:creationId xmlns:a16="http://schemas.microsoft.com/office/drawing/2014/main" id="{C5359859-C4DB-D345-AFEA-281D1D2CB77C}"/>
              </a:ext>
            </a:extLst>
          </p:cNvPr>
          <p:cNvSpPr txBox="1">
            <a:spLocks/>
          </p:cNvSpPr>
          <p:nvPr/>
        </p:nvSpPr>
        <p:spPr>
          <a:xfrm>
            <a:off x="897352" y="1236511"/>
            <a:ext cx="6566129" cy="92367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1800" b="1" dirty="0">
                <a:latin typeface="Arial" panose="020B0604020202020204" pitchFamily="34" charset="0"/>
                <a:cs typeface="Arial" panose="020B0604020202020204" pitchFamily="34" charset="0"/>
              </a:rPr>
              <a:t>REQUIREMENTS EMI FELLOWS</a:t>
            </a:r>
          </a:p>
          <a:p>
            <a:pPr marL="171450" indent="-171450">
              <a:lnSpc>
                <a:spcPct val="100000"/>
              </a:lnSpc>
              <a:buFont typeface="Arial" panose="020B0604020202020204" pitchFamily="34" charset="0"/>
              <a:buChar char="•"/>
            </a:pPr>
            <a:r>
              <a:rPr lang="en-US" sz="1600" dirty="0">
                <a:latin typeface="Arial" panose="020B0604020202020204" pitchFamily="34" charset="0"/>
                <a:cs typeface="Arial" panose="020B0604020202020204" pitchFamily="34" charset="0"/>
              </a:rPr>
              <a:t>For Full time MBA: 2 year, AMBA and Cornell Tech</a:t>
            </a:r>
          </a:p>
          <a:p>
            <a:pPr marL="171450" indent="-171450">
              <a:lnSpc>
                <a:spcPct val="100000"/>
              </a:lnSpc>
              <a:buFont typeface="Arial" panose="020B0604020202020204" pitchFamily="34" charset="0"/>
              <a:buChar char="•"/>
            </a:pPr>
            <a:r>
              <a:rPr lang="en-US" sz="1600" dirty="0">
                <a:latin typeface="Arial" panose="020B0604020202020204" pitchFamily="34" charset="0"/>
                <a:cs typeface="Arial" panose="020B0604020202020204" pitchFamily="34" charset="0"/>
              </a:rPr>
              <a:t>For </a:t>
            </a:r>
            <a:r>
              <a:rPr lang="en-US" sz="1600" dirty="0" err="1">
                <a:latin typeface="Arial" panose="020B0604020202020204" pitchFamily="34" charset="0"/>
                <a:cs typeface="Arial" panose="020B0604020202020204" pitchFamily="34" charset="0"/>
              </a:rPr>
              <a:t>eMBA</a:t>
            </a:r>
            <a:r>
              <a:rPr lang="en-US" sz="1600" dirty="0">
                <a:latin typeface="Arial" panose="020B0604020202020204" pitchFamily="34" charset="0"/>
                <a:cs typeface="Arial" panose="020B0604020202020204" pitchFamily="34" charset="0"/>
              </a:rPr>
              <a:t>, Cornell Americas, MS/Health</a:t>
            </a:r>
          </a:p>
        </p:txBody>
      </p:sp>
      <p:cxnSp>
        <p:nvCxnSpPr>
          <p:cNvPr id="26" name="Straight Connector 25">
            <a:extLst>
              <a:ext uri="{FF2B5EF4-FFF2-40B4-BE49-F238E27FC236}">
                <a16:creationId xmlns:a16="http://schemas.microsoft.com/office/drawing/2014/main" id="{5CD0D244-8507-D24B-8F11-05F2593F20EC}"/>
              </a:ext>
            </a:extLst>
          </p:cNvPr>
          <p:cNvCxnSpPr>
            <a:cxnSpLocks/>
          </p:cNvCxnSpPr>
          <p:nvPr/>
        </p:nvCxnSpPr>
        <p:spPr>
          <a:xfrm>
            <a:off x="617462" y="1538943"/>
            <a:ext cx="6969587"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28" name="Title 1">
            <a:extLst>
              <a:ext uri="{FF2B5EF4-FFF2-40B4-BE49-F238E27FC236}">
                <a16:creationId xmlns:a16="http://schemas.microsoft.com/office/drawing/2014/main" id="{FFB0988B-1CAA-9E4F-BDB1-BC55AA711946}"/>
              </a:ext>
            </a:extLst>
          </p:cNvPr>
          <p:cNvSpPr txBox="1">
            <a:spLocks/>
          </p:cNvSpPr>
          <p:nvPr/>
        </p:nvSpPr>
        <p:spPr>
          <a:xfrm>
            <a:off x="1300400" y="2405770"/>
            <a:ext cx="6566129" cy="92367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1800" b="1" dirty="0">
                <a:latin typeface="Arial" panose="020B0604020202020204" pitchFamily="34" charset="0"/>
                <a:cs typeface="Arial" panose="020B0604020202020204" pitchFamily="34" charset="0"/>
              </a:rPr>
              <a:t>SPRING SEMESTER</a:t>
            </a:r>
          </a:p>
          <a:p>
            <a:pPr marL="171450" indent="-171450">
              <a:lnSpc>
                <a:spcPct val="113000"/>
              </a:lnSpc>
              <a:buFont typeface="Arial" panose="020B0604020202020204" pitchFamily="34" charset="0"/>
              <a:buChar char="•"/>
            </a:pPr>
            <a:r>
              <a:rPr lang="en-US" sz="1600" dirty="0">
                <a:latin typeface="Arial" panose="020B0604020202020204" pitchFamily="34" charset="0"/>
                <a:cs typeface="Arial" panose="020B0604020202020204" pitchFamily="34" charset="0"/>
              </a:rPr>
              <a:t>Webinars</a:t>
            </a:r>
          </a:p>
        </p:txBody>
      </p:sp>
      <p:cxnSp>
        <p:nvCxnSpPr>
          <p:cNvPr id="48" name="Straight Connector 47">
            <a:extLst>
              <a:ext uri="{FF2B5EF4-FFF2-40B4-BE49-F238E27FC236}">
                <a16:creationId xmlns:a16="http://schemas.microsoft.com/office/drawing/2014/main" id="{97D8AA80-8652-834C-A167-D31A4ACE325C}"/>
              </a:ext>
            </a:extLst>
          </p:cNvPr>
          <p:cNvCxnSpPr>
            <a:cxnSpLocks/>
          </p:cNvCxnSpPr>
          <p:nvPr/>
        </p:nvCxnSpPr>
        <p:spPr>
          <a:xfrm>
            <a:off x="1097001" y="2719502"/>
            <a:ext cx="6490048"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50" name="Title 1">
            <a:extLst>
              <a:ext uri="{FF2B5EF4-FFF2-40B4-BE49-F238E27FC236}">
                <a16:creationId xmlns:a16="http://schemas.microsoft.com/office/drawing/2014/main" id="{A0066C04-FA0F-2C41-ABAD-C3F3C9F702C5}"/>
              </a:ext>
            </a:extLst>
          </p:cNvPr>
          <p:cNvSpPr txBox="1">
            <a:spLocks/>
          </p:cNvSpPr>
          <p:nvPr/>
        </p:nvSpPr>
        <p:spPr>
          <a:xfrm>
            <a:off x="897352" y="3600915"/>
            <a:ext cx="6969176" cy="92367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4000"/>
              </a:lnSpc>
            </a:pPr>
            <a:r>
              <a:rPr lang="en-US" sz="1800" b="1" dirty="0">
                <a:latin typeface="Arial" panose="020B0604020202020204" pitchFamily="34" charset="0"/>
                <a:cs typeface="Arial" panose="020B0604020202020204" pitchFamily="34" charset="0"/>
              </a:rPr>
              <a:t>2021 CONFERENCE ON NOVEMBER 5</a:t>
            </a:r>
          </a:p>
          <a:p>
            <a:pPr marL="171450" indent="-171450">
              <a:lnSpc>
                <a:spcPct val="100000"/>
              </a:lnSpc>
              <a:buFont typeface="Arial" panose="020B0604020202020204" pitchFamily="34" charset="0"/>
              <a:buChar char="•"/>
            </a:pPr>
            <a:r>
              <a:rPr lang="en-US" sz="1600" dirty="0">
                <a:latin typeface="Arial" panose="020B0604020202020204" pitchFamily="34" charset="0"/>
                <a:cs typeface="Arial" panose="020B0604020202020204" pitchFamily="34" charset="0"/>
              </a:rPr>
              <a:t>ESG Theme</a:t>
            </a:r>
          </a:p>
          <a:p>
            <a:pPr marL="171450" indent="-171450">
              <a:lnSpc>
                <a:spcPct val="100000"/>
              </a:lnSpc>
              <a:buFont typeface="Arial" panose="020B0604020202020204" pitchFamily="34" charset="0"/>
              <a:buChar char="•"/>
            </a:pPr>
            <a:r>
              <a:rPr lang="en-US" sz="1600" dirty="0">
                <a:latin typeface="Arial" panose="020B0604020202020204" pitchFamily="34" charset="0"/>
                <a:cs typeface="Arial" panose="020B0604020202020204" pitchFamily="34" charset="0"/>
              </a:rPr>
              <a:t>Case competition</a:t>
            </a:r>
          </a:p>
          <a:p>
            <a:pPr marL="171450" indent="-171450">
              <a:lnSpc>
                <a:spcPct val="100000"/>
              </a:lnSpc>
              <a:buFont typeface="Arial" panose="020B0604020202020204" pitchFamily="34" charset="0"/>
              <a:buChar char="•"/>
            </a:pPr>
            <a:r>
              <a:rPr lang="en-US" sz="1600" dirty="0">
                <a:latin typeface="Arial" panose="020B0604020202020204" pitchFamily="34" charset="0"/>
                <a:cs typeface="Arial" panose="020B0604020202020204" pitchFamily="34" charset="0"/>
              </a:rPr>
              <a:t>Pitch competition</a:t>
            </a:r>
          </a:p>
        </p:txBody>
      </p:sp>
      <p:cxnSp>
        <p:nvCxnSpPr>
          <p:cNvPr id="52" name="Straight Connector 51">
            <a:extLst>
              <a:ext uri="{FF2B5EF4-FFF2-40B4-BE49-F238E27FC236}">
                <a16:creationId xmlns:a16="http://schemas.microsoft.com/office/drawing/2014/main" id="{16960B99-89B1-4241-9C19-E90F29E4A8FD}"/>
              </a:ext>
            </a:extLst>
          </p:cNvPr>
          <p:cNvCxnSpPr>
            <a:cxnSpLocks/>
          </p:cNvCxnSpPr>
          <p:nvPr/>
        </p:nvCxnSpPr>
        <p:spPr>
          <a:xfrm>
            <a:off x="708947" y="3949590"/>
            <a:ext cx="6942938"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54" name="Title 1">
            <a:extLst>
              <a:ext uri="{FF2B5EF4-FFF2-40B4-BE49-F238E27FC236}">
                <a16:creationId xmlns:a16="http://schemas.microsoft.com/office/drawing/2014/main" id="{EDA23D5D-4C6E-8B45-8680-29AD96566C02}"/>
              </a:ext>
            </a:extLst>
          </p:cNvPr>
          <p:cNvSpPr txBox="1">
            <a:spLocks/>
          </p:cNvSpPr>
          <p:nvPr/>
        </p:nvSpPr>
        <p:spPr>
          <a:xfrm>
            <a:off x="1300400" y="4795473"/>
            <a:ext cx="6566128" cy="68853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1800" b="1" dirty="0">
                <a:latin typeface="Arial" panose="020B0604020202020204" pitchFamily="34" charset="0"/>
                <a:cs typeface="Arial" panose="020B0604020202020204" pitchFamily="34" charset="0"/>
              </a:rPr>
              <a:t>PROGRAM CHAIRS</a:t>
            </a:r>
          </a:p>
          <a:p>
            <a:pPr marL="171450" indent="-171450">
              <a:lnSpc>
                <a:spcPct val="100000"/>
              </a:lnSpc>
              <a:buFont typeface="Arial" panose="020B0604020202020204" pitchFamily="34" charset="0"/>
              <a:buChar char="•"/>
            </a:pPr>
            <a:r>
              <a:rPr lang="en-US" sz="1600" dirty="0">
                <a:latin typeface="Arial" panose="020B0604020202020204" pitchFamily="34" charset="0"/>
                <a:cs typeface="Arial" panose="020B0604020202020204" pitchFamily="34" charset="0"/>
              </a:rPr>
              <a:t>Chairs</a:t>
            </a:r>
          </a:p>
          <a:p>
            <a:pPr marL="171450" indent="-171450">
              <a:lnSpc>
                <a:spcPct val="100000"/>
              </a:lnSpc>
              <a:buFont typeface="Arial" panose="020B0604020202020204" pitchFamily="34" charset="0"/>
              <a:buChar char="•"/>
            </a:pPr>
            <a:r>
              <a:rPr lang="en-US" sz="1600" dirty="0">
                <a:latin typeface="Arial" panose="020B0604020202020204" pitchFamily="34" charset="0"/>
                <a:cs typeface="Arial" panose="020B0604020202020204" pitchFamily="34" charset="0"/>
              </a:rPr>
              <a:t>10</a:t>
            </a:r>
            <a:r>
              <a:rPr lang="en-US" sz="1600" baseline="30000" dirty="0">
                <a:latin typeface="Arial" panose="020B0604020202020204" pitchFamily="34" charset="0"/>
                <a:cs typeface="Arial" panose="020B0604020202020204" pitchFamily="34" charset="0"/>
              </a:rPr>
              <a:t>th</a:t>
            </a:r>
            <a:r>
              <a:rPr lang="en-US" sz="1600" dirty="0">
                <a:latin typeface="Arial" panose="020B0604020202020204" pitchFamily="34" charset="0"/>
                <a:cs typeface="Arial" panose="020B0604020202020204" pitchFamily="34" charset="0"/>
              </a:rPr>
              <a:t> anniversary survey</a:t>
            </a:r>
          </a:p>
        </p:txBody>
      </p:sp>
      <p:cxnSp>
        <p:nvCxnSpPr>
          <p:cNvPr id="56" name="Straight Connector 55">
            <a:extLst>
              <a:ext uri="{FF2B5EF4-FFF2-40B4-BE49-F238E27FC236}">
                <a16:creationId xmlns:a16="http://schemas.microsoft.com/office/drawing/2014/main" id="{BEC85FC7-CD03-A841-BD99-1996FB8C2D65}"/>
              </a:ext>
            </a:extLst>
          </p:cNvPr>
          <p:cNvCxnSpPr>
            <a:cxnSpLocks/>
          </p:cNvCxnSpPr>
          <p:nvPr/>
        </p:nvCxnSpPr>
        <p:spPr>
          <a:xfrm>
            <a:off x="1097001" y="5125869"/>
            <a:ext cx="6490048"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30" name="Title 1">
            <a:extLst>
              <a:ext uri="{FF2B5EF4-FFF2-40B4-BE49-F238E27FC236}">
                <a16:creationId xmlns:a16="http://schemas.microsoft.com/office/drawing/2014/main" id="{521BE2DE-2659-934F-B5FB-222C3F4BD96C}"/>
              </a:ext>
            </a:extLst>
          </p:cNvPr>
          <p:cNvSpPr txBox="1">
            <a:spLocks/>
          </p:cNvSpPr>
          <p:nvPr/>
        </p:nvSpPr>
        <p:spPr>
          <a:xfrm>
            <a:off x="729340" y="5746411"/>
            <a:ext cx="7188075" cy="92367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1800" b="1" dirty="0">
                <a:latin typeface="Arial" panose="020B0604020202020204" pitchFamily="34" charset="0"/>
                <a:cs typeface="Arial" panose="020B0604020202020204" pitchFamily="34" charset="0"/>
              </a:rPr>
              <a:t>HOW TO MAKE EMI MEANINGFUL/WORK ACROSS PROGRAMS?</a:t>
            </a:r>
            <a:endParaRPr lang="en-US" sz="1100" dirty="0">
              <a:latin typeface="Arial" panose="020B0604020202020204" pitchFamily="34" charset="0"/>
              <a:cs typeface="Arial" panose="020B0604020202020204" pitchFamily="34" charset="0"/>
            </a:endParaRPr>
          </a:p>
        </p:txBody>
      </p:sp>
      <p:cxnSp>
        <p:nvCxnSpPr>
          <p:cNvPr id="32" name="Straight Connector 31">
            <a:extLst>
              <a:ext uri="{FF2B5EF4-FFF2-40B4-BE49-F238E27FC236}">
                <a16:creationId xmlns:a16="http://schemas.microsoft.com/office/drawing/2014/main" id="{421131AA-DFEF-2E47-89E8-79B0DDBE3AAF}"/>
              </a:ext>
            </a:extLst>
          </p:cNvPr>
          <p:cNvCxnSpPr>
            <a:cxnSpLocks/>
          </p:cNvCxnSpPr>
          <p:nvPr/>
        </p:nvCxnSpPr>
        <p:spPr>
          <a:xfrm>
            <a:off x="678453" y="6360237"/>
            <a:ext cx="6908596"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22" name="Title 2">
            <a:extLst>
              <a:ext uri="{FF2B5EF4-FFF2-40B4-BE49-F238E27FC236}">
                <a16:creationId xmlns:a16="http://schemas.microsoft.com/office/drawing/2014/main" id="{7611C935-B7CC-984A-A90A-D9B183EB3A4E}"/>
              </a:ext>
            </a:extLst>
          </p:cNvPr>
          <p:cNvSpPr txBox="1">
            <a:spLocks/>
          </p:cNvSpPr>
          <p:nvPr/>
        </p:nvSpPr>
        <p:spPr>
          <a:xfrm>
            <a:off x="1303922" y="224993"/>
            <a:ext cx="7030839" cy="92367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pPr algn="l"/>
            <a:r>
              <a:rPr lang="en-US" b="1" dirty="0">
                <a:solidFill>
                  <a:schemeClr val="tx1"/>
                </a:solidFill>
                <a:effectLst>
                  <a:outerShdw dist="38100" sx="1000" sy="1000" algn="tr" rotWithShape="0">
                    <a:prstClr val="black"/>
                  </a:outerShdw>
                </a:effectLst>
                <a:latin typeface="Arial Black" panose="020B0604020202020204" pitchFamily="34" charset="0"/>
                <a:cs typeface="Arial Black" panose="020B0604020202020204" pitchFamily="34" charset="0"/>
              </a:rPr>
              <a:t>AGENDA</a:t>
            </a:r>
          </a:p>
        </p:txBody>
      </p:sp>
      <p:sp>
        <p:nvSpPr>
          <p:cNvPr id="21" name="Footer Placeholder 4">
            <a:extLst>
              <a:ext uri="{FF2B5EF4-FFF2-40B4-BE49-F238E27FC236}">
                <a16:creationId xmlns:a16="http://schemas.microsoft.com/office/drawing/2014/main" id="{A55EDC07-80E0-CA41-9DB5-754686F4C6B6}"/>
              </a:ext>
            </a:extLst>
          </p:cNvPr>
          <p:cNvSpPr txBox="1">
            <a:spLocks/>
          </p:cNvSpPr>
          <p:nvPr/>
        </p:nvSpPr>
        <p:spPr>
          <a:xfrm>
            <a:off x="4038599" y="6356350"/>
            <a:ext cx="7788639" cy="365125"/>
          </a:xfrm>
          <a:prstGeom prst="rect">
            <a:avLst/>
          </a:prstGeom>
        </p:spPr>
        <p:txBody>
          <a:bodyP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latin typeface="Arial" panose="020B0604020202020204" pitchFamily="34" charset="0"/>
                <a:cs typeface="Arial" panose="020B0604020202020204" pitchFamily="34" charset="0"/>
              </a:rPr>
              <a:t>Cornell SC Johnson College of Business    </a:t>
            </a:r>
            <a:fld id="{6BC6B64C-2C78-0546-8075-679D924F1D06}" type="slidenum">
              <a:rPr lang="en-US" smtClean="0">
                <a:solidFill>
                  <a:schemeClr val="bg1"/>
                </a:solidFill>
                <a:latin typeface="Arial" panose="020B0604020202020204" pitchFamily="34" charset="0"/>
                <a:cs typeface="Arial" panose="020B0604020202020204" pitchFamily="34" charset="0"/>
              </a:rPr>
              <a:pPr/>
              <a:t>4</a:t>
            </a:fld>
            <a:endParaRPr lang="en-US" dirty="0">
              <a:solidFill>
                <a:schemeClr val="bg1"/>
              </a:solidFill>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A70C1B9F-6AAD-48E5-84F8-171DC44AECD9}"/>
              </a:ext>
            </a:extLst>
          </p:cNvPr>
          <p:cNvGrpSpPr/>
          <p:nvPr/>
        </p:nvGrpSpPr>
        <p:grpSpPr>
          <a:xfrm>
            <a:off x="314180" y="1337987"/>
            <a:ext cx="337624" cy="401911"/>
            <a:chOff x="314180" y="1587620"/>
            <a:chExt cx="337624" cy="401911"/>
          </a:xfrm>
        </p:grpSpPr>
        <p:sp>
          <p:nvSpPr>
            <p:cNvPr id="25" name="Rectangle 24">
              <a:extLst>
                <a:ext uri="{FF2B5EF4-FFF2-40B4-BE49-F238E27FC236}">
                  <a16:creationId xmlns:a16="http://schemas.microsoft.com/office/drawing/2014/main" id="{6411B031-53C1-054A-88CD-23EA49D339A5}"/>
                </a:ext>
              </a:extLst>
            </p:cNvPr>
            <p:cNvSpPr/>
            <p:nvPr/>
          </p:nvSpPr>
          <p:spPr>
            <a:xfrm>
              <a:off x="314181" y="1619765"/>
              <a:ext cx="337623" cy="33762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itle 1">
              <a:extLst>
                <a:ext uri="{FF2B5EF4-FFF2-40B4-BE49-F238E27FC236}">
                  <a16:creationId xmlns:a16="http://schemas.microsoft.com/office/drawing/2014/main" id="{7C5509D7-7544-4B98-A5A1-D8F284F2E7D9}"/>
                </a:ext>
              </a:extLst>
            </p:cNvPr>
            <p:cNvSpPr txBox="1">
              <a:spLocks/>
            </p:cNvSpPr>
            <p:nvPr/>
          </p:nvSpPr>
          <p:spPr>
            <a:xfrm>
              <a:off x="314180" y="1587620"/>
              <a:ext cx="303281" cy="40191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1800" b="1" dirty="0">
                  <a:solidFill>
                    <a:schemeClr val="bg1"/>
                  </a:solidFill>
                  <a:latin typeface="Arial" panose="020B0604020202020204" pitchFamily="34" charset="0"/>
                  <a:cs typeface="Arial" panose="020B0604020202020204" pitchFamily="34" charset="0"/>
                </a:rPr>
                <a:t>1</a:t>
              </a:r>
              <a:endParaRPr lang="en-US" sz="1100" dirty="0">
                <a:solidFill>
                  <a:schemeClr val="bg1"/>
                </a:solidFill>
                <a:latin typeface="Arial" panose="020B0604020202020204" pitchFamily="34" charset="0"/>
                <a:cs typeface="Arial" panose="020B0604020202020204" pitchFamily="34" charset="0"/>
              </a:endParaRPr>
            </a:p>
          </p:txBody>
        </p:sp>
      </p:grpSp>
      <p:grpSp>
        <p:nvGrpSpPr>
          <p:cNvPr id="11" name="Group 10">
            <a:extLst>
              <a:ext uri="{FF2B5EF4-FFF2-40B4-BE49-F238E27FC236}">
                <a16:creationId xmlns:a16="http://schemas.microsoft.com/office/drawing/2014/main" id="{F0CD06AB-988F-47FD-A7F7-0D4C2E11A413}"/>
              </a:ext>
            </a:extLst>
          </p:cNvPr>
          <p:cNvGrpSpPr/>
          <p:nvPr/>
        </p:nvGrpSpPr>
        <p:grpSpPr>
          <a:xfrm>
            <a:off x="315259" y="3748635"/>
            <a:ext cx="337623" cy="401911"/>
            <a:chOff x="315259" y="3764396"/>
            <a:chExt cx="337623" cy="401911"/>
          </a:xfrm>
        </p:grpSpPr>
        <p:sp>
          <p:nvSpPr>
            <p:cNvPr id="51" name="Rectangle 50">
              <a:extLst>
                <a:ext uri="{FF2B5EF4-FFF2-40B4-BE49-F238E27FC236}">
                  <a16:creationId xmlns:a16="http://schemas.microsoft.com/office/drawing/2014/main" id="{A5BCDBC5-329D-614E-B2D9-06FE8BF3CBDB}"/>
                </a:ext>
              </a:extLst>
            </p:cNvPr>
            <p:cNvSpPr/>
            <p:nvPr/>
          </p:nvSpPr>
          <p:spPr>
            <a:xfrm>
              <a:off x="315259" y="3796541"/>
              <a:ext cx="337623" cy="33762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itle 1">
              <a:extLst>
                <a:ext uri="{FF2B5EF4-FFF2-40B4-BE49-F238E27FC236}">
                  <a16:creationId xmlns:a16="http://schemas.microsoft.com/office/drawing/2014/main" id="{75CA1524-6935-4913-BBFD-23B85E25E9CC}"/>
                </a:ext>
              </a:extLst>
            </p:cNvPr>
            <p:cNvSpPr txBox="1">
              <a:spLocks/>
            </p:cNvSpPr>
            <p:nvPr/>
          </p:nvSpPr>
          <p:spPr>
            <a:xfrm>
              <a:off x="326538" y="3764396"/>
              <a:ext cx="303281" cy="40191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1800" b="1" dirty="0">
                  <a:solidFill>
                    <a:schemeClr val="bg1"/>
                  </a:solidFill>
                  <a:latin typeface="Arial" panose="020B0604020202020204" pitchFamily="34" charset="0"/>
                  <a:cs typeface="Arial" panose="020B0604020202020204" pitchFamily="34" charset="0"/>
                </a:rPr>
                <a:t>3</a:t>
              </a:r>
              <a:endParaRPr lang="en-US" sz="1100" dirty="0">
                <a:solidFill>
                  <a:schemeClr val="bg1"/>
                </a:solidFill>
                <a:latin typeface="Arial" panose="020B0604020202020204" pitchFamily="34" charset="0"/>
                <a:cs typeface="Arial" panose="020B0604020202020204" pitchFamily="34" charset="0"/>
              </a:endParaRPr>
            </a:p>
          </p:txBody>
        </p:sp>
      </p:grpSp>
      <p:grpSp>
        <p:nvGrpSpPr>
          <p:cNvPr id="13" name="Group 12">
            <a:extLst>
              <a:ext uri="{FF2B5EF4-FFF2-40B4-BE49-F238E27FC236}">
                <a16:creationId xmlns:a16="http://schemas.microsoft.com/office/drawing/2014/main" id="{5C69646C-04E7-4873-880A-2DA6C5BDA291}"/>
              </a:ext>
            </a:extLst>
          </p:cNvPr>
          <p:cNvGrpSpPr/>
          <p:nvPr/>
        </p:nvGrpSpPr>
        <p:grpSpPr>
          <a:xfrm>
            <a:off x="336139" y="6159281"/>
            <a:ext cx="337623" cy="401911"/>
            <a:chOff x="336139" y="6061106"/>
            <a:chExt cx="337623" cy="401911"/>
          </a:xfrm>
        </p:grpSpPr>
        <p:sp>
          <p:nvSpPr>
            <p:cNvPr id="31" name="Rectangle 30">
              <a:extLst>
                <a:ext uri="{FF2B5EF4-FFF2-40B4-BE49-F238E27FC236}">
                  <a16:creationId xmlns:a16="http://schemas.microsoft.com/office/drawing/2014/main" id="{73FCED1F-A16F-3043-A5A0-153627F2F038}"/>
                </a:ext>
              </a:extLst>
            </p:cNvPr>
            <p:cNvSpPr/>
            <p:nvPr/>
          </p:nvSpPr>
          <p:spPr>
            <a:xfrm>
              <a:off x="336139" y="6093251"/>
              <a:ext cx="337623" cy="33762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9" name="Title 1">
              <a:extLst>
                <a:ext uri="{FF2B5EF4-FFF2-40B4-BE49-F238E27FC236}">
                  <a16:creationId xmlns:a16="http://schemas.microsoft.com/office/drawing/2014/main" id="{9AF39D2D-819F-4085-80A4-112D88B50471}"/>
                </a:ext>
              </a:extLst>
            </p:cNvPr>
            <p:cNvSpPr txBox="1">
              <a:spLocks/>
            </p:cNvSpPr>
            <p:nvPr/>
          </p:nvSpPr>
          <p:spPr>
            <a:xfrm>
              <a:off x="338895" y="6061106"/>
              <a:ext cx="303281" cy="40191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1800" b="1" dirty="0">
                  <a:solidFill>
                    <a:schemeClr val="bg1"/>
                  </a:solidFill>
                  <a:latin typeface="Arial" panose="020B0604020202020204" pitchFamily="34" charset="0"/>
                  <a:cs typeface="Arial" panose="020B0604020202020204" pitchFamily="34" charset="0"/>
                </a:rPr>
                <a:t>5</a:t>
              </a:r>
              <a:endParaRPr lang="en-US" sz="1100" dirty="0">
                <a:solidFill>
                  <a:schemeClr val="bg1"/>
                </a:solidFill>
                <a:latin typeface="Arial" panose="020B0604020202020204" pitchFamily="34" charset="0"/>
                <a:cs typeface="Arial" panose="020B0604020202020204" pitchFamily="34" charset="0"/>
              </a:endParaRPr>
            </a:p>
          </p:txBody>
        </p:sp>
      </p:grpSp>
      <p:grpSp>
        <p:nvGrpSpPr>
          <p:cNvPr id="10" name="Group 9">
            <a:extLst>
              <a:ext uri="{FF2B5EF4-FFF2-40B4-BE49-F238E27FC236}">
                <a16:creationId xmlns:a16="http://schemas.microsoft.com/office/drawing/2014/main" id="{2D226B8A-829E-4BD2-A184-0E6FD76734B0}"/>
              </a:ext>
            </a:extLst>
          </p:cNvPr>
          <p:cNvGrpSpPr/>
          <p:nvPr/>
        </p:nvGrpSpPr>
        <p:grpSpPr>
          <a:xfrm>
            <a:off x="793720" y="2543311"/>
            <a:ext cx="337623" cy="401911"/>
            <a:chOff x="793720" y="2654021"/>
            <a:chExt cx="337623" cy="401911"/>
          </a:xfrm>
        </p:grpSpPr>
        <p:sp>
          <p:nvSpPr>
            <p:cNvPr id="47" name="Rectangle 46">
              <a:extLst>
                <a:ext uri="{FF2B5EF4-FFF2-40B4-BE49-F238E27FC236}">
                  <a16:creationId xmlns:a16="http://schemas.microsoft.com/office/drawing/2014/main" id="{4DFC9B00-34B4-EB45-B738-5B6A0732032C}"/>
                </a:ext>
              </a:extLst>
            </p:cNvPr>
            <p:cNvSpPr/>
            <p:nvPr/>
          </p:nvSpPr>
          <p:spPr>
            <a:xfrm>
              <a:off x="793720" y="2676544"/>
              <a:ext cx="337623" cy="33762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itle 1">
              <a:extLst>
                <a:ext uri="{FF2B5EF4-FFF2-40B4-BE49-F238E27FC236}">
                  <a16:creationId xmlns:a16="http://schemas.microsoft.com/office/drawing/2014/main" id="{8DE20364-CBF5-490E-A631-CC76CBE3DF54}"/>
                </a:ext>
              </a:extLst>
            </p:cNvPr>
            <p:cNvSpPr txBox="1">
              <a:spLocks/>
            </p:cNvSpPr>
            <p:nvPr/>
          </p:nvSpPr>
          <p:spPr>
            <a:xfrm>
              <a:off x="806077" y="2654021"/>
              <a:ext cx="303281" cy="40191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1800" b="1" dirty="0">
                  <a:solidFill>
                    <a:schemeClr val="bg1"/>
                  </a:solidFill>
                  <a:latin typeface="Arial" panose="020B0604020202020204" pitchFamily="34" charset="0"/>
                  <a:cs typeface="Arial" panose="020B0604020202020204" pitchFamily="34" charset="0"/>
                </a:rPr>
                <a:t>2</a:t>
              </a:r>
              <a:endParaRPr lang="en-US" sz="1100" dirty="0">
                <a:solidFill>
                  <a:schemeClr val="bg1"/>
                </a:solidFill>
                <a:latin typeface="Arial" panose="020B0604020202020204" pitchFamily="34" charset="0"/>
                <a:cs typeface="Arial" panose="020B0604020202020204" pitchFamily="34" charset="0"/>
              </a:endParaRPr>
            </a:p>
          </p:txBody>
        </p:sp>
      </p:grpSp>
      <p:grpSp>
        <p:nvGrpSpPr>
          <p:cNvPr id="12" name="Group 11">
            <a:extLst>
              <a:ext uri="{FF2B5EF4-FFF2-40B4-BE49-F238E27FC236}">
                <a16:creationId xmlns:a16="http://schemas.microsoft.com/office/drawing/2014/main" id="{162FEE05-F749-4E0A-8B4A-7DEB86B86F99}"/>
              </a:ext>
            </a:extLst>
          </p:cNvPr>
          <p:cNvGrpSpPr/>
          <p:nvPr/>
        </p:nvGrpSpPr>
        <p:grpSpPr>
          <a:xfrm>
            <a:off x="793720" y="4953959"/>
            <a:ext cx="337623" cy="401911"/>
            <a:chOff x="793720" y="4908965"/>
            <a:chExt cx="337623" cy="401911"/>
          </a:xfrm>
        </p:grpSpPr>
        <p:sp>
          <p:nvSpPr>
            <p:cNvPr id="55" name="Rectangle 54">
              <a:extLst>
                <a:ext uri="{FF2B5EF4-FFF2-40B4-BE49-F238E27FC236}">
                  <a16:creationId xmlns:a16="http://schemas.microsoft.com/office/drawing/2014/main" id="{F3529BEB-1DA2-6E49-92C9-EE54EFBB0D61}"/>
                </a:ext>
              </a:extLst>
            </p:cNvPr>
            <p:cNvSpPr/>
            <p:nvPr/>
          </p:nvSpPr>
          <p:spPr>
            <a:xfrm>
              <a:off x="793720" y="4936312"/>
              <a:ext cx="337623" cy="33762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1" name="Title 1">
              <a:extLst>
                <a:ext uri="{FF2B5EF4-FFF2-40B4-BE49-F238E27FC236}">
                  <a16:creationId xmlns:a16="http://schemas.microsoft.com/office/drawing/2014/main" id="{9BA39809-55B5-490F-B8F4-A7392A62E425}"/>
                </a:ext>
              </a:extLst>
            </p:cNvPr>
            <p:cNvSpPr txBox="1">
              <a:spLocks/>
            </p:cNvSpPr>
            <p:nvPr/>
          </p:nvSpPr>
          <p:spPr>
            <a:xfrm>
              <a:off x="806077" y="4908965"/>
              <a:ext cx="303281" cy="40191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1800" b="1" dirty="0">
                  <a:solidFill>
                    <a:schemeClr val="bg1"/>
                  </a:solidFill>
                  <a:latin typeface="Arial" panose="020B0604020202020204" pitchFamily="34" charset="0"/>
                  <a:cs typeface="Arial" panose="020B0604020202020204" pitchFamily="34" charset="0"/>
                </a:rPr>
                <a:t>4</a:t>
              </a:r>
              <a:endParaRPr lang="en-US" sz="110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311140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EF0FB72-F8B2-B441-927F-AD293C04A9E8}"/>
              </a:ext>
            </a:extLst>
          </p:cNvPr>
          <p:cNvPicPr>
            <a:picLocks noChangeAspect="1"/>
          </p:cNvPicPr>
          <p:nvPr/>
        </p:nvPicPr>
        <p:blipFill rotWithShape="1">
          <a:blip r:embed="rId3" cstate="screen">
            <a:alphaModFix amt="25000"/>
            <a:extLst>
              <a:ext uri="{28A0092B-C50C-407E-A947-70E740481C1C}">
                <a14:useLocalDpi xmlns:a14="http://schemas.microsoft.com/office/drawing/2010/main"/>
              </a:ext>
            </a:extLst>
          </a:blip>
          <a:srcRect/>
          <a:stretch/>
        </p:blipFill>
        <p:spPr>
          <a:xfrm>
            <a:off x="-1" y="-1"/>
            <a:ext cx="12192001" cy="6858001"/>
          </a:xfrm>
          <a:prstGeom prst="rect">
            <a:avLst/>
          </a:prstGeom>
        </p:spPr>
      </p:pic>
      <p:sp>
        <p:nvSpPr>
          <p:cNvPr id="7" name="Footer Placeholder 4">
            <a:extLst>
              <a:ext uri="{FF2B5EF4-FFF2-40B4-BE49-F238E27FC236}">
                <a16:creationId xmlns:a16="http://schemas.microsoft.com/office/drawing/2014/main" id="{50CD6DD4-F3B5-D641-9DAC-C0E6D7AC760F}"/>
              </a:ext>
            </a:extLst>
          </p:cNvPr>
          <p:cNvSpPr txBox="1">
            <a:spLocks/>
          </p:cNvSpPr>
          <p:nvPr/>
        </p:nvSpPr>
        <p:spPr>
          <a:xfrm>
            <a:off x="4038599" y="6356350"/>
            <a:ext cx="7788639" cy="365125"/>
          </a:xfrm>
          <a:prstGeom prst="rect">
            <a:avLst/>
          </a:prstGeom>
        </p:spPr>
        <p:txBody>
          <a:bodyP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lumMod val="65000"/>
                    <a:lumOff val="35000"/>
                  </a:schemeClr>
                </a:solidFill>
                <a:latin typeface="Arial" panose="020B0604020202020204" pitchFamily="34" charset="0"/>
                <a:cs typeface="Arial" panose="020B0604020202020204" pitchFamily="34" charset="0"/>
              </a:rPr>
              <a:t>Cornell SC Johnson College of Business    </a:t>
            </a:r>
            <a:fld id="{6BC6B64C-2C78-0546-8075-679D924F1D06}" type="slidenum">
              <a:rPr lang="en-US" smtClean="0">
                <a:solidFill>
                  <a:schemeClr val="tx1">
                    <a:lumMod val="65000"/>
                    <a:lumOff val="35000"/>
                  </a:schemeClr>
                </a:solidFill>
                <a:latin typeface="Arial" panose="020B0604020202020204" pitchFamily="34" charset="0"/>
                <a:cs typeface="Arial" panose="020B0604020202020204" pitchFamily="34" charset="0"/>
              </a:rPr>
              <a:pPr/>
              <a:t>5</a:t>
            </a:fld>
            <a:endParaRPr lang="en-US"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6" name="Title 2">
            <a:extLst>
              <a:ext uri="{FF2B5EF4-FFF2-40B4-BE49-F238E27FC236}">
                <a16:creationId xmlns:a16="http://schemas.microsoft.com/office/drawing/2014/main" id="{0F75A09A-8A30-124F-A6B1-AB0A713F2D3D}"/>
              </a:ext>
            </a:extLst>
          </p:cNvPr>
          <p:cNvSpPr txBox="1">
            <a:spLocks/>
          </p:cNvSpPr>
          <p:nvPr/>
        </p:nvSpPr>
        <p:spPr>
          <a:xfrm>
            <a:off x="259138" y="1096693"/>
            <a:ext cx="9144000" cy="122940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Arial Black" panose="020B0604020202020204" pitchFamily="34" charset="0"/>
                <a:cs typeface="Arial Black" panose="020B0604020202020204" pitchFamily="34" charset="0"/>
              </a:rPr>
              <a:t>REQUIREMENTS EMI FELLOWS</a:t>
            </a:r>
          </a:p>
        </p:txBody>
      </p:sp>
      <p:cxnSp>
        <p:nvCxnSpPr>
          <p:cNvPr id="9" name="Straight Connector 8">
            <a:extLst>
              <a:ext uri="{FF2B5EF4-FFF2-40B4-BE49-F238E27FC236}">
                <a16:creationId xmlns:a16="http://schemas.microsoft.com/office/drawing/2014/main" id="{232CA374-E2F5-FF47-B111-7E3908325330}"/>
              </a:ext>
            </a:extLst>
          </p:cNvPr>
          <p:cNvCxnSpPr>
            <a:cxnSpLocks/>
          </p:cNvCxnSpPr>
          <p:nvPr/>
        </p:nvCxnSpPr>
        <p:spPr>
          <a:xfrm>
            <a:off x="386338" y="966065"/>
            <a:ext cx="5710813"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2172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DD3B77EC-CD83-C64E-9D9E-2E614AF04E0F}"/>
              </a:ext>
            </a:extLst>
          </p:cNvPr>
          <p:cNvSpPr txBox="1">
            <a:spLocks/>
          </p:cNvSpPr>
          <p:nvPr/>
        </p:nvSpPr>
        <p:spPr>
          <a:xfrm>
            <a:off x="837261" y="671681"/>
            <a:ext cx="11260003" cy="122940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C00000"/>
                </a:solidFill>
                <a:latin typeface="Arial Black" panose="020B0604020202020204" pitchFamily="34" charset="0"/>
                <a:cs typeface="Arial Black" panose="020B0604020202020204" pitchFamily="34" charset="0"/>
              </a:rPr>
              <a:t>REQUIREMENTS EMI FELLOWS</a:t>
            </a:r>
            <a:endParaRPr lang="en-US" sz="3600" b="1" dirty="0">
              <a:solidFill>
                <a:srgbClr val="C00000"/>
              </a:solidFill>
              <a:effectLst>
                <a:outerShdw blurRad="50800" dist="38100" dir="8100000" algn="tr" rotWithShape="0">
                  <a:prstClr val="black">
                    <a:alpha val="40000"/>
                  </a:prstClr>
                </a:outerShdw>
              </a:effectLst>
              <a:latin typeface="Arial Black" panose="020B0604020202020204" pitchFamily="34" charset="0"/>
              <a:cs typeface="Arial Black" panose="020B0604020202020204" pitchFamily="34" charset="0"/>
            </a:endParaRPr>
          </a:p>
        </p:txBody>
      </p:sp>
      <p:cxnSp>
        <p:nvCxnSpPr>
          <p:cNvPr id="5" name="Straight Connector 4">
            <a:extLst>
              <a:ext uri="{FF2B5EF4-FFF2-40B4-BE49-F238E27FC236}">
                <a16:creationId xmlns:a16="http://schemas.microsoft.com/office/drawing/2014/main" id="{D614F829-C099-1A49-8AB9-CDBDB5FB9C25}"/>
              </a:ext>
            </a:extLst>
          </p:cNvPr>
          <p:cNvCxnSpPr>
            <a:cxnSpLocks/>
          </p:cNvCxnSpPr>
          <p:nvPr/>
        </p:nvCxnSpPr>
        <p:spPr>
          <a:xfrm>
            <a:off x="964462" y="541053"/>
            <a:ext cx="10142809"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Footer Placeholder 4">
            <a:extLst>
              <a:ext uri="{FF2B5EF4-FFF2-40B4-BE49-F238E27FC236}">
                <a16:creationId xmlns:a16="http://schemas.microsoft.com/office/drawing/2014/main" id="{08BC9DC4-C4FE-0E42-B300-D4F80F236881}"/>
              </a:ext>
            </a:extLst>
          </p:cNvPr>
          <p:cNvSpPr txBox="1">
            <a:spLocks/>
          </p:cNvSpPr>
          <p:nvPr/>
        </p:nvSpPr>
        <p:spPr>
          <a:xfrm>
            <a:off x="4038599" y="6362046"/>
            <a:ext cx="7788639" cy="365125"/>
          </a:xfrm>
          <a:prstGeom prst="rect">
            <a:avLst/>
          </a:prstGeom>
        </p:spPr>
        <p:txBody>
          <a:bodyP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lumMod val="65000"/>
                    <a:lumOff val="35000"/>
                  </a:schemeClr>
                </a:solidFill>
                <a:latin typeface="Arial" panose="020B0604020202020204" pitchFamily="34" charset="0"/>
                <a:cs typeface="Arial" panose="020B0604020202020204" pitchFamily="34" charset="0"/>
              </a:rPr>
              <a:t>Cornell SC Johnson College of Business    </a:t>
            </a:r>
            <a:fld id="{6BC6B64C-2C78-0546-8075-679D924F1D06}" type="slidenum">
              <a:rPr lang="en-US" smtClean="0">
                <a:solidFill>
                  <a:schemeClr val="tx1">
                    <a:lumMod val="65000"/>
                    <a:lumOff val="35000"/>
                  </a:schemeClr>
                </a:solidFill>
                <a:latin typeface="Arial" panose="020B0604020202020204" pitchFamily="34" charset="0"/>
                <a:cs typeface="Arial" panose="020B0604020202020204" pitchFamily="34" charset="0"/>
              </a:rPr>
              <a:pPr/>
              <a:t>6</a:t>
            </a:fld>
            <a:endParaRPr lang="en-US"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7A51B512-4C49-460C-9D8A-0605C7853AA5}"/>
              </a:ext>
            </a:extLst>
          </p:cNvPr>
          <p:cNvSpPr txBox="1"/>
          <p:nvPr/>
        </p:nvSpPr>
        <p:spPr>
          <a:xfrm>
            <a:off x="4370839" y="1781483"/>
            <a:ext cx="7153754" cy="338554"/>
          </a:xfrm>
          <a:prstGeom prst="rect">
            <a:avLst/>
          </a:prstGeom>
          <a:noFill/>
        </p:spPr>
        <p:txBody>
          <a:bodyPr wrap="square" rtlCol="0">
            <a:spAutoFit/>
          </a:bodyPr>
          <a:lstStyle/>
          <a:p>
            <a:pPr lvl="0" algn="r">
              <a:spcBef>
                <a:spcPts val="1200"/>
              </a:spcBef>
            </a:pPr>
            <a:r>
              <a:rPr lang="en-US" sz="1600" b="1" dirty="0">
                <a:latin typeface="Arial" panose="020B0604020202020204" pitchFamily="34" charset="0"/>
                <a:ea typeface="Lato" panose="020F0502020204030203" pitchFamily="34" charset="0"/>
                <a:cs typeface="Arial" panose="020B0604020202020204" pitchFamily="34" charset="0"/>
              </a:rPr>
              <a:t>Minimum of 6 academic credits (4 credits for AMBAs or Cornell Tech)</a:t>
            </a:r>
          </a:p>
        </p:txBody>
      </p:sp>
      <p:sp>
        <p:nvSpPr>
          <p:cNvPr id="9" name="TextBox 8">
            <a:extLst>
              <a:ext uri="{FF2B5EF4-FFF2-40B4-BE49-F238E27FC236}">
                <a16:creationId xmlns:a16="http://schemas.microsoft.com/office/drawing/2014/main" id="{7284E74E-4BCC-4275-8424-0CB068BE5FBE}"/>
              </a:ext>
            </a:extLst>
          </p:cNvPr>
          <p:cNvSpPr txBox="1"/>
          <p:nvPr/>
        </p:nvSpPr>
        <p:spPr>
          <a:xfrm>
            <a:off x="527782" y="1301508"/>
            <a:ext cx="11136436" cy="338554"/>
          </a:xfrm>
          <a:prstGeom prst="rect">
            <a:avLst/>
          </a:prstGeom>
          <a:noFill/>
        </p:spPr>
        <p:txBody>
          <a:bodyPr wrap="square" rtlCol="0">
            <a:spAutoFit/>
          </a:bodyPr>
          <a:lstStyle/>
          <a:p>
            <a:pPr lvl="0" algn="ctr">
              <a:spcBef>
                <a:spcPts val="1200"/>
              </a:spcBef>
            </a:pPr>
            <a:r>
              <a:rPr lang="en-US" sz="1600" b="1" i="1" dirty="0">
                <a:solidFill>
                  <a:srgbClr val="C00000"/>
                </a:solidFill>
                <a:latin typeface="Arial" panose="020B0604020202020204" pitchFamily="34" charset="0"/>
                <a:ea typeface="Lato" panose="020F0502020204030203" pitchFamily="34" charset="0"/>
                <a:cs typeface="Arial" panose="020B0604020202020204" pitchFamily="34" charset="0"/>
              </a:rPr>
              <a:t>Preparing high performing MBA students for careers in/with emerging markets</a:t>
            </a:r>
          </a:p>
        </p:txBody>
      </p:sp>
      <p:grpSp>
        <p:nvGrpSpPr>
          <p:cNvPr id="11" name="Group 10">
            <a:extLst>
              <a:ext uri="{FF2B5EF4-FFF2-40B4-BE49-F238E27FC236}">
                <a16:creationId xmlns:a16="http://schemas.microsoft.com/office/drawing/2014/main" id="{B54C3D96-B7AE-43BE-8862-21DC606D9D69}"/>
              </a:ext>
            </a:extLst>
          </p:cNvPr>
          <p:cNvGrpSpPr/>
          <p:nvPr/>
        </p:nvGrpSpPr>
        <p:grpSpPr>
          <a:xfrm>
            <a:off x="87133" y="2424970"/>
            <a:ext cx="2958965" cy="3712506"/>
            <a:chOff x="964462" y="2316922"/>
            <a:chExt cx="2786949" cy="2813283"/>
          </a:xfrm>
        </p:grpSpPr>
        <p:sp>
          <p:nvSpPr>
            <p:cNvPr id="12" name="Прямоугольник 3">
              <a:extLst>
                <a:ext uri="{FF2B5EF4-FFF2-40B4-BE49-F238E27FC236}">
                  <a16:creationId xmlns:a16="http://schemas.microsoft.com/office/drawing/2014/main" id="{3E457679-CBBF-43FA-B1DB-7C9F4FB7F2D4}"/>
                </a:ext>
              </a:extLst>
            </p:cNvPr>
            <p:cNvSpPr/>
            <p:nvPr/>
          </p:nvSpPr>
          <p:spPr>
            <a:xfrm>
              <a:off x="964462" y="2422017"/>
              <a:ext cx="2773820" cy="2708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a:latin typeface="Georgia" panose="02040502050405020303" pitchFamily="18" charset="0"/>
              </a:endParaRPr>
            </a:p>
          </p:txBody>
        </p:sp>
        <p:sp>
          <p:nvSpPr>
            <p:cNvPr id="13" name="TextBox 12">
              <a:extLst>
                <a:ext uri="{FF2B5EF4-FFF2-40B4-BE49-F238E27FC236}">
                  <a16:creationId xmlns:a16="http://schemas.microsoft.com/office/drawing/2014/main" id="{AA75CD6B-ADC9-459C-BA3F-D4C933273D86}"/>
                </a:ext>
              </a:extLst>
            </p:cNvPr>
            <p:cNvSpPr txBox="1"/>
            <p:nvPr/>
          </p:nvSpPr>
          <p:spPr>
            <a:xfrm>
              <a:off x="1093502" y="2669112"/>
              <a:ext cx="2429627" cy="536426"/>
            </a:xfrm>
            <a:prstGeom prst="rect">
              <a:avLst/>
            </a:prstGeom>
            <a:noFill/>
          </p:spPr>
          <p:txBody>
            <a:bodyPr wrap="square" rtlCol="0">
              <a:spAutoFit/>
            </a:bodyPr>
            <a:lstStyle/>
            <a:p>
              <a:r>
                <a:rPr lang="en-US" sz="2000" b="1" dirty="0">
                  <a:solidFill>
                    <a:schemeClr val="tx1">
                      <a:lumMod val="75000"/>
                      <a:lumOff val="25000"/>
                    </a:schemeClr>
                  </a:solidFill>
                  <a:latin typeface="Arial Black" panose="020B0604020202020204" pitchFamily="34" charset="0"/>
                  <a:ea typeface="Roboto Black" panose="02000000000000000000" pitchFamily="2" charset="0"/>
                  <a:cs typeface="Arial Black" panose="020B0604020202020204" pitchFamily="34" charset="0"/>
                </a:rPr>
                <a:t>Mandatory Courses</a:t>
              </a:r>
            </a:p>
          </p:txBody>
        </p:sp>
        <p:sp>
          <p:nvSpPr>
            <p:cNvPr id="14" name="Прямоугольник 30">
              <a:extLst>
                <a:ext uri="{FF2B5EF4-FFF2-40B4-BE49-F238E27FC236}">
                  <a16:creationId xmlns:a16="http://schemas.microsoft.com/office/drawing/2014/main" id="{22F623C3-6E04-4D4E-A062-0EDF49100299}"/>
                </a:ext>
              </a:extLst>
            </p:cNvPr>
            <p:cNvSpPr/>
            <p:nvPr/>
          </p:nvSpPr>
          <p:spPr>
            <a:xfrm rot="16200000">
              <a:off x="2239087" y="1042297"/>
              <a:ext cx="224573" cy="277382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a:latin typeface="Georgia" panose="02040502050405020303" pitchFamily="18" charset="0"/>
              </a:endParaRPr>
            </a:p>
          </p:txBody>
        </p:sp>
        <p:sp>
          <p:nvSpPr>
            <p:cNvPr id="15" name="TextBox 14">
              <a:extLst>
                <a:ext uri="{FF2B5EF4-FFF2-40B4-BE49-F238E27FC236}">
                  <a16:creationId xmlns:a16="http://schemas.microsoft.com/office/drawing/2014/main" id="{261F7775-997F-4EFD-A760-AE4A2496336A}"/>
                </a:ext>
              </a:extLst>
            </p:cNvPr>
            <p:cNvSpPr txBox="1"/>
            <p:nvPr/>
          </p:nvSpPr>
          <p:spPr>
            <a:xfrm>
              <a:off x="977591" y="3407629"/>
              <a:ext cx="2773820" cy="1655923"/>
            </a:xfrm>
            <a:prstGeom prst="rect">
              <a:avLst/>
            </a:prstGeom>
            <a:noFill/>
          </p:spPr>
          <p:txBody>
            <a:bodyPr wrap="square" rtlCol="0">
              <a:spAutoFit/>
            </a:bodyPr>
            <a:lstStyle/>
            <a:p>
              <a:pPr lvl="0">
                <a:spcBef>
                  <a:spcPts val="1200"/>
                </a:spcBef>
              </a:pPr>
              <a:r>
                <a:rPr lang="en-US" dirty="0"/>
                <a:t>NBA 6440 Emerging Multinationals (1.5 credits), cancelled this year</a:t>
              </a:r>
            </a:p>
            <a:p>
              <a:pPr lvl="0">
                <a:spcBef>
                  <a:spcPts val="1200"/>
                </a:spcBef>
              </a:pPr>
              <a:r>
                <a:rPr lang="en-US" dirty="0"/>
                <a:t>NBA 5260 Leaders in Emerging Markets or Attending the EMI conference (1 credit)</a:t>
              </a:r>
            </a:p>
          </p:txBody>
        </p:sp>
        <p:cxnSp>
          <p:nvCxnSpPr>
            <p:cNvPr id="16" name="Straight Connector 15">
              <a:extLst>
                <a:ext uri="{FF2B5EF4-FFF2-40B4-BE49-F238E27FC236}">
                  <a16:creationId xmlns:a16="http://schemas.microsoft.com/office/drawing/2014/main" id="{3A070C1D-A2DC-47DC-B2E2-8BDDB41682AA}"/>
                </a:ext>
              </a:extLst>
            </p:cNvPr>
            <p:cNvCxnSpPr/>
            <p:nvPr/>
          </p:nvCxnSpPr>
          <p:spPr>
            <a:xfrm>
              <a:off x="1196788" y="3215033"/>
              <a:ext cx="49754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7" name="Прямоугольник 30">
            <a:extLst>
              <a:ext uri="{FF2B5EF4-FFF2-40B4-BE49-F238E27FC236}">
                <a16:creationId xmlns:a16="http://schemas.microsoft.com/office/drawing/2014/main" id="{EBA4EA6F-92DA-4040-BBAB-972D27B6D5E5}"/>
              </a:ext>
            </a:extLst>
          </p:cNvPr>
          <p:cNvSpPr/>
          <p:nvPr/>
        </p:nvSpPr>
        <p:spPr>
          <a:xfrm>
            <a:off x="87131" y="1952959"/>
            <a:ext cx="3951467" cy="2871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anose="020B0604020202020204" pitchFamily="34" charset="0"/>
                <a:ea typeface="Lato" panose="020F0502020204030203" pitchFamily="34" charset="0"/>
                <a:cs typeface="Arial" panose="020B0604020202020204" pitchFamily="34" charset="0"/>
              </a:rPr>
              <a:t>2-YEAR MBAS/AMBAS/Cornell Tech</a:t>
            </a:r>
            <a:endParaRPr lang="ru-RU" sz="1200" dirty="0">
              <a:latin typeface="Georgia" panose="02040502050405020303" pitchFamily="18" charset="0"/>
            </a:endParaRPr>
          </a:p>
        </p:txBody>
      </p:sp>
      <p:grpSp>
        <p:nvGrpSpPr>
          <p:cNvPr id="2" name="Group 1">
            <a:extLst>
              <a:ext uri="{FF2B5EF4-FFF2-40B4-BE49-F238E27FC236}">
                <a16:creationId xmlns:a16="http://schemas.microsoft.com/office/drawing/2014/main" id="{AD185DF2-37B4-4998-BE49-49E3E389F87D}"/>
              </a:ext>
            </a:extLst>
          </p:cNvPr>
          <p:cNvGrpSpPr/>
          <p:nvPr/>
        </p:nvGrpSpPr>
        <p:grpSpPr>
          <a:xfrm>
            <a:off x="3090838" y="2424971"/>
            <a:ext cx="2560004" cy="3712505"/>
            <a:chOff x="3150970" y="2667114"/>
            <a:chExt cx="2945029" cy="3712505"/>
          </a:xfrm>
        </p:grpSpPr>
        <p:sp>
          <p:nvSpPr>
            <p:cNvPr id="37" name="Прямоугольник 3">
              <a:extLst>
                <a:ext uri="{FF2B5EF4-FFF2-40B4-BE49-F238E27FC236}">
                  <a16:creationId xmlns:a16="http://schemas.microsoft.com/office/drawing/2014/main" id="{684D51F3-7EB3-40F9-9FD2-204F1CC7D494}"/>
                </a:ext>
              </a:extLst>
            </p:cNvPr>
            <p:cNvSpPr/>
            <p:nvPr/>
          </p:nvSpPr>
          <p:spPr>
            <a:xfrm>
              <a:off x="3150971" y="2805800"/>
              <a:ext cx="2945026" cy="35738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a:latin typeface="Georgia" panose="02040502050405020303" pitchFamily="18" charset="0"/>
              </a:endParaRPr>
            </a:p>
          </p:txBody>
        </p:sp>
        <p:sp>
          <p:nvSpPr>
            <p:cNvPr id="38" name="TextBox 37">
              <a:extLst>
                <a:ext uri="{FF2B5EF4-FFF2-40B4-BE49-F238E27FC236}">
                  <a16:creationId xmlns:a16="http://schemas.microsoft.com/office/drawing/2014/main" id="{5BA902DA-9DC8-4E0D-9A9E-F681F4F5BF1E}"/>
                </a:ext>
              </a:extLst>
            </p:cNvPr>
            <p:cNvSpPr txBox="1"/>
            <p:nvPr/>
          </p:nvSpPr>
          <p:spPr>
            <a:xfrm>
              <a:off x="3287976" y="3131875"/>
              <a:ext cx="2579588" cy="707886"/>
            </a:xfrm>
            <a:prstGeom prst="rect">
              <a:avLst/>
            </a:prstGeom>
            <a:noFill/>
          </p:spPr>
          <p:txBody>
            <a:bodyPr wrap="square" rtlCol="0">
              <a:spAutoFit/>
            </a:bodyPr>
            <a:lstStyle/>
            <a:p>
              <a:r>
                <a:rPr lang="en-US" sz="2000" b="1" dirty="0">
                  <a:solidFill>
                    <a:schemeClr val="tx1">
                      <a:lumMod val="75000"/>
                      <a:lumOff val="25000"/>
                    </a:schemeClr>
                  </a:solidFill>
                  <a:latin typeface="Arial Black" panose="020B0604020202020204" pitchFamily="34" charset="0"/>
                  <a:ea typeface="Roboto Black" panose="02000000000000000000" pitchFamily="2" charset="0"/>
                  <a:cs typeface="Arial Black" panose="020B0604020202020204" pitchFamily="34" charset="0"/>
                </a:rPr>
                <a:t>Study Trip or Internship</a:t>
              </a:r>
            </a:p>
          </p:txBody>
        </p:sp>
        <p:sp>
          <p:nvSpPr>
            <p:cNvPr id="39" name="Прямоугольник 30">
              <a:extLst>
                <a:ext uri="{FF2B5EF4-FFF2-40B4-BE49-F238E27FC236}">
                  <a16:creationId xmlns:a16="http://schemas.microsoft.com/office/drawing/2014/main" id="{3E39910F-8CBC-41DB-BC5D-CC0BC4176CC5}"/>
                </a:ext>
              </a:extLst>
            </p:cNvPr>
            <p:cNvSpPr/>
            <p:nvPr/>
          </p:nvSpPr>
          <p:spPr>
            <a:xfrm rot="16200000">
              <a:off x="4475308" y="1342776"/>
              <a:ext cx="296354" cy="294502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a:latin typeface="Georgia" panose="02040502050405020303" pitchFamily="18" charset="0"/>
              </a:endParaRPr>
            </a:p>
          </p:txBody>
        </p:sp>
        <p:sp>
          <p:nvSpPr>
            <p:cNvPr id="40" name="TextBox 39">
              <a:extLst>
                <a:ext uri="{FF2B5EF4-FFF2-40B4-BE49-F238E27FC236}">
                  <a16:creationId xmlns:a16="http://schemas.microsoft.com/office/drawing/2014/main" id="{4B2EA36A-DD04-421B-B509-7F2BCA865D54}"/>
                </a:ext>
              </a:extLst>
            </p:cNvPr>
            <p:cNvSpPr txBox="1"/>
            <p:nvPr/>
          </p:nvSpPr>
          <p:spPr>
            <a:xfrm>
              <a:off x="3150971" y="4024634"/>
              <a:ext cx="2945026" cy="1785104"/>
            </a:xfrm>
            <a:prstGeom prst="rect">
              <a:avLst/>
            </a:prstGeom>
            <a:noFill/>
          </p:spPr>
          <p:txBody>
            <a:bodyPr wrap="square" rtlCol="0">
              <a:spAutoFit/>
            </a:bodyPr>
            <a:lstStyle/>
            <a:p>
              <a:pPr lvl="0">
                <a:spcBef>
                  <a:spcPts val="1200"/>
                </a:spcBef>
              </a:pPr>
              <a:r>
                <a:rPr lang="en-US" sz="2000" dirty="0"/>
                <a:t>One required to an emerging market</a:t>
              </a:r>
            </a:p>
            <a:p>
              <a:pPr lvl="0">
                <a:spcBef>
                  <a:spcPts val="1200"/>
                </a:spcBef>
              </a:pPr>
              <a:r>
                <a:rPr lang="en-US" sz="2000" dirty="0"/>
                <a:t>Credits on trip/internship not counted towards academic credits</a:t>
              </a:r>
            </a:p>
          </p:txBody>
        </p:sp>
        <p:cxnSp>
          <p:nvCxnSpPr>
            <p:cNvPr id="41" name="Straight Connector 40">
              <a:extLst>
                <a:ext uri="{FF2B5EF4-FFF2-40B4-BE49-F238E27FC236}">
                  <a16:creationId xmlns:a16="http://schemas.microsoft.com/office/drawing/2014/main" id="{0C31FC48-F417-4DC9-B7F4-9010E33952A7}"/>
                </a:ext>
              </a:extLst>
            </p:cNvPr>
            <p:cNvCxnSpPr/>
            <p:nvPr/>
          </p:nvCxnSpPr>
          <p:spPr>
            <a:xfrm>
              <a:off x="3397637" y="3852291"/>
              <a:ext cx="52825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3B217902-5041-473A-BFE6-1479D975898D}"/>
              </a:ext>
            </a:extLst>
          </p:cNvPr>
          <p:cNvGrpSpPr/>
          <p:nvPr/>
        </p:nvGrpSpPr>
        <p:grpSpPr>
          <a:xfrm>
            <a:off x="5742338" y="2424970"/>
            <a:ext cx="2560002" cy="3712506"/>
            <a:chOff x="6209193" y="2667113"/>
            <a:chExt cx="2972907" cy="3712506"/>
          </a:xfrm>
        </p:grpSpPr>
        <p:grpSp>
          <p:nvGrpSpPr>
            <p:cNvPr id="54" name="Group 53">
              <a:extLst>
                <a:ext uri="{FF2B5EF4-FFF2-40B4-BE49-F238E27FC236}">
                  <a16:creationId xmlns:a16="http://schemas.microsoft.com/office/drawing/2014/main" id="{BB8228BD-1BC6-4614-BA68-AF8B998E00FB}"/>
                </a:ext>
              </a:extLst>
            </p:cNvPr>
            <p:cNvGrpSpPr/>
            <p:nvPr/>
          </p:nvGrpSpPr>
          <p:grpSpPr>
            <a:xfrm>
              <a:off x="6237071" y="2667113"/>
              <a:ext cx="2945029" cy="3712506"/>
              <a:chOff x="964462" y="2316922"/>
              <a:chExt cx="2773823" cy="2813283"/>
            </a:xfrm>
          </p:grpSpPr>
          <p:sp>
            <p:nvSpPr>
              <p:cNvPr id="55" name="Прямоугольник 3">
                <a:extLst>
                  <a:ext uri="{FF2B5EF4-FFF2-40B4-BE49-F238E27FC236}">
                    <a16:creationId xmlns:a16="http://schemas.microsoft.com/office/drawing/2014/main" id="{C05AF45F-3B4A-494E-A40E-3C13012D65E3}"/>
                  </a:ext>
                </a:extLst>
              </p:cNvPr>
              <p:cNvSpPr/>
              <p:nvPr/>
            </p:nvSpPr>
            <p:spPr>
              <a:xfrm>
                <a:off x="964462" y="2422017"/>
                <a:ext cx="2773820" cy="2708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a:latin typeface="Georgia" panose="02040502050405020303" pitchFamily="18" charset="0"/>
                </a:endParaRPr>
              </a:p>
            </p:txBody>
          </p:sp>
          <p:sp>
            <p:nvSpPr>
              <p:cNvPr id="56" name="TextBox 55">
                <a:extLst>
                  <a:ext uri="{FF2B5EF4-FFF2-40B4-BE49-F238E27FC236}">
                    <a16:creationId xmlns:a16="http://schemas.microsoft.com/office/drawing/2014/main" id="{95D2B134-C47C-4DD0-BA2D-1CF4D85B7E12}"/>
                  </a:ext>
                </a:extLst>
              </p:cNvPr>
              <p:cNvSpPr txBox="1"/>
              <p:nvPr/>
            </p:nvSpPr>
            <p:spPr>
              <a:xfrm>
                <a:off x="1093502" y="2669112"/>
                <a:ext cx="2429627" cy="536426"/>
              </a:xfrm>
              <a:prstGeom prst="rect">
                <a:avLst/>
              </a:prstGeom>
              <a:noFill/>
            </p:spPr>
            <p:txBody>
              <a:bodyPr wrap="square" rtlCol="0">
                <a:spAutoFit/>
              </a:bodyPr>
              <a:lstStyle/>
              <a:p>
                <a:r>
                  <a:rPr lang="en-US" sz="2000" b="1" dirty="0">
                    <a:solidFill>
                      <a:schemeClr val="tx1">
                        <a:lumMod val="75000"/>
                        <a:lumOff val="25000"/>
                      </a:schemeClr>
                    </a:solidFill>
                    <a:latin typeface="Arial Black" panose="020B0604020202020204" pitchFamily="34" charset="0"/>
                    <a:ea typeface="Roboto Black" panose="02000000000000000000" pitchFamily="2" charset="0"/>
                    <a:cs typeface="Arial Black" panose="020B0604020202020204" pitchFamily="34" charset="0"/>
                  </a:rPr>
                  <a:t>Attending EMI Conference</a:t>
                </a:r>
              </a:p>
            </p:txBody>
          </p:sp>
          <p:sp>
            <p:nvSpPr>
              <p:cNvPr id="57" name="Прямоугольник 30">
                <a:extLst>
                  <a:ext uri="{FF2B5EF4-FFF2-40B4-BE49-F238E27FC236}">
                    <a16:creationId xmlns:a16="http://schemas.microsoft.com/office/drawing/2014/main" id="{F8EB6761-4323-47C5-B206-794572BD8CDF}"/>
                  </a:ext>
                </a:extLst>
              </p:cNvPr>
              <p:cNvSpPr/>
              <p:nvPr/>
            </p:nvSpPr>
            <p:spPr>
              <a:xfrm rot="16200000">
                <a:off x="2239087" y="1042297"/>
                <a:ext cx="224573" cy="277382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a:latin typeface="Georgia" panose="02040502050405020303" pitchFamily="18" charset="0"/>
                </a:endParaRPr>
              </a:p>
            </p:txBody>
          </p:sp>
          <p:cxnSp>
            <p:nvCxnSpPr>
              <p:cNvPr id="59" name="Straight Connector 58">
                <a:extLst>
                  <a:ext uri="{FF2B5EF4-FFF2-40B4-BE49-F238E27FC236}">
                    <a16:creationId xmlns:a16="http://schemas.microsoft.com/office/drawing/2014/main" id="{355FA136-5FA9-49BA-9CB3-C9206372AB71}"/>
                  </a:ext>
                </a:extLst>
              </p:cNvPr>
              <p:cNvCxnSpPr/>
              <p:nvPr/>
            </p:nvCxnSpPr>
            <p:spPr>
              <a:xfrm>
                <a:off x="1196788" y="3215033"/>
                <a:ext cx="49754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60" name="TextBox 59">
              <a:extLst>
                <a:ext uri="{FF2B5EF4-FFF2-40B4-BE49-F238E27FC236}">
                  <a16:creationId xmlns:a16="http://schemas.microsoft.com/office/drawing/2014/main" id="{74415202-3A86-48E2-85B3-B786D8F13480}"/>
                </a:ext>
              </a:extLst>
            </p:cNvPr>
            <p:cNvSpPr txBox="1"/>
            <p:nvPr/>
          </p:nvSpPr>
          <p:spPr>
            <a:xfrm>
              <a:off x="6209193" y="4412102"/>
              <a:ext cx="2945026" cy="707886"/>
            </a:xfrm>
            <a:prstGeom prst="rect">
              <a:avLst/>
            </a:prstGeom>
            <a:noFill/>
          </p:spPr>
          <p:txBody>
            <a:bodyPr wrap="square" rtlCol="0">
              <a:spAutoFit/>
            </a:bodyPr>
            <a:lstStyle/>
            <a:p>
              <a:pPr lvl="0" algn="ctr">
                <a:spcBef>
                  <a:spcPts val="1200"/>
                </a:spcBef>
              </a:pPr>
              <a:r>
                <a:rPr lang="en-US" sz="2000" dirty="0"/>
                <a:t>SAVE THE DATE</a:t>
              </a:r>
              <a:br>
                <a:rPr lang="en-US" sz="2000" dirty="0"/>
              </a:br>
              <a:r>
                <a:rPr lang="en-US" sz="2000" dirty="0"/>
                <a:t>NOVEMBER 5</a:t>
              </a:r>
              <a:r>
                <a:rPr lang="en-US" sz="2000" baseline="30000" dirty="0"/>
                <a:t>TH</a:t>
              </a:r>
              <a:endParaRPr lang="en-US" sz="2800" baseline="30000" dirty="0"/>
            </a:p>
          </p:txBody>
        </p:sp>
      </p:grpSp>
      <p:grpSp>
        <p:nvGrpSpPr>
          <p:cNvPr id="61" name="Group 60">
            <a:extLst>
              <a:ext uri="{FF2B5EF4-FFF2-40B4-BE49-F238E27FC236}">
                <a16:creationId xmlns:a16="http://schemas.microsoft.com/office/drawing/2014/main" id="{9B3EEDDC-0356-4400-AF56-6F9AB53FD64A}"/>
              </a:ext>
            </a:extLst>
          </p:cNvPr>
          <p:cNvGrpSpPr/>
          <p:nvPr/>
        </p:nvGrpSpPr>
        <p:grpSpPr>
          <a:xfrm>
            <a:off x="8490737" y="2424970"/>
            <a:ext cx="3606527" cy="3712506"/>
            <a:chOff x="964462" y="2316922"/>
            <a:chExt cx="2773823" cy="2813283"/>
          </a:xfrm>
        </p:grpSpPr>
        <p:sp>
          <p:nvSpPr>
            <p:cNvPr id="62" name="Прямоугольник 3">
              <a:extLst>
                <a:ext uri="{FF2B5EF4-FFF2-40B4-BE49-F238E27FC236}">
                  <a16:creationId xmlns:a16="http://schemas.microsoft.com/office/drawing/2014/main" id="{9B5AF3EC-BCDB-4AD7-8AAC-177D09740AF5}"/>
                </a:ext>
              </a:extLst>
            </p:cNvPr>
            <p:cNvSpPr/>
            <p:nvPr/>
          </p:nvSpPr>
          <p:spPr>
            <a:xfrm>
              <a:off x="964462" y="2422017"/>
              <a:ext cx="2773820" cy="2708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a:latin typeface="Georgia" panose="02040502050405020303" pitchFamily="18" charset="0"/>
              </a:endParaRPr>
            </a:p>
          </p:txBody>
        </p:sp>
        <p:sp>
          <p:nvSpPr>
            <p:cNvPr id="63" name="TextBox 62">
              <a:extLst>
                <a:ext uri="{FF2B5EF4-FFF2-40B4-BE49-F238E27FC236}">
                  <a16:creationId xmlns:a16="http://schemas.microsoft.com/office/drawing/2014/main" id="{B4629DA4-0BB6-4709-BFA9-85291F06F889}"/>
                </a:ext>
              </a:extLst>
            </p:cNvPr>
            <p:cNvSpPr txBox="1"/>
            <p:nvPr/>
          </p:nvSpPr>
          <p:spPr>
            <a:xfrm>
              <a:off x="1093502" y="2669112"/>
              <a:ext cx="2429627" cy="536426"/>
            </a:xfrm>
            <a:prstGeom prst="rect">
              <a:avLst/>
            </a:prstGeom>
            <a:noFill/>
          </p:spPr>
          <p:txBody>
            <a:bodyPr wrap="square" rtlCol="0">
              <a:spAutoFit/>
            </a:bodyPr>
            <a:lstStyle/>
            <a:p>
              <a:r>
                <a:rPr lang="en-US" sz="2000" b="1" dirty="0">
                  <a:solidFill>
                    <a:schemeClr val="tx1">
                      <a:lumMod val="75000"/>
                      <a:lumOff val="25000"/>
                    </a:schemeClr>
                  </a:solidFill>
                  <a:latin typeface="Arial Black" panose="020B0604020202020204" pitchFamily="34" charset="0"/>
                  <a:ea typeface="Roboto Black" panose="02000000000000000000" pitchFamily="2" charset="0"/>
                  <a:cs typeface="Arial Black" panose="020B0604020202020204" pitchFamily="34" charset="0"/>
                </a:rPr>
                <a:t>Service EMI</a:t>
              </a:r>
              <a:br>
                <a:rPr lang="en-US" sz="2000" b="1" dirty="0">
                  <a:solidFill>
                    <a:schemeClr val="tx1">
                      <a:lumMod val="75000"/>
                      <a:lumOff val="25000"/>
                    </a:schemeClr>
                  </a:solidFill>
                  <a:latin typeface="Arial Black" panose="020B0604020202020204" pitchFamily="34" charset="0"/>
                  <a:ea typeface="Roboto Black" panose="02000000000000000000" pitchFamily="2" charset="0"/>
                  <a:cs typeface="Arial Black" panose="020B0604020202020204" pitchFamily="34" charset="0"/>
                </a:rPr>
              </a:br>
              <a:r>
                <a:rPr lang="en-US" sz="2000" b="1" dirty="0">
                  <a:solidFill>
                    <a:schemeClr val="tx1">
                      <a:lumMod val="75000"/>
                      <a:lumOff val="25000"/>
                    </a:schemeClr>
                  </a:solidFill>
                  <a:latin typeface="Arial Black" panose="020B0604020202020204" pitchFamily="34" charset="0"/>
                  <a:ea typeface="Roboto Black" panose="02000000000000000000" pitchFamily="2" charset="0"/>
                  <a:cs typeface="Arial Black" panose="020B0604020202020204" pitchFamily="34" charset="0"/>
                </a:rPr>
                <a:t>(sign up to)</a:t>
              </a:r>
            </a:p>
          </p:txBody>
        </p:sp>
        <p:sp>
          <p:nvSpPr>
            <p:cNvPr id="64" name="Прямоугольник 30">
              <a:extLst>
                <a:ext uri="{FF2B5EF4-FFF2-40B4-BE49-F238E27FC236}">
                  <a16:creationId xmlns:a16="http://schemas.microsoft.com/office/drawing/2014/main" id="{7FDCB23C-B42C-4D7D-84CA-26F4FA6EADFD}"/>
                </a:ext>
              </a:extLst>
            </p:cNvPr>
            <p:cNvSpPr/>
            <p:nvPr/>
          </p:nvSpPr>
          <p:spPr>
            <a:xfrm rot="16200000">
              <a:off x="2239087" y="1042297"/>
              <a:ext cx="224573" cy="277382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a:latin typeface="Georgia" panose="02040502050405020303" pitchFamily="18" charset="0"/>
              </a:endParaRPr>
            </a:p>
          </p:txBody>
        </p:sp>
        <p:cxnSp>
          <p:nvCxnSpPr>
            <p:cNvPr id="65" name="Straight Connector 64">
              <a:extLst>
                <a:ext uri="{FF2B5EF4-FFF2-40B4-BE49-F238E27FC236}">
                  <a16:creationId xmlns:a16="http://schemas.microsoft.com/office/drawing/2014/main" id="{E54392F3-1BF3-426E-BF8C-A4448EA260F8}"/>
                </a:ext>
              </a:extLst>
            </p:cNvPr>
            <p:cNvCxnSpPr/>
            <p:nvPr/>
          </p:nvCxnSpPr>
          <p:spPr>
            <a:xfrm>
              <a:off x="1196788" y="3215033"/>
              <a:ext cx="49754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69" name="TextBox 68">
            <a:extLst>
              <a:ext uri="{FF2B5EF4-FFF2-40B4-BE49-F238E27FC236}">
                <a16:creationId xmlns:a16="http://schemas.microsoft.com/office/drawing/2014/main" id="{9C531012-FE20-4514-8945-8AE6B61D3E37}"/>
              </a:ext>
            </a:extLst>
          </p:cNvPr>
          <p:cNvSpPr txBox="1"/>
          <p:nvPr/>
        </p:nvSpPr>
        <p:spPr>
          <a:xfrm>
            <a:off x="8498339" y="3680183"/>
            <a:ext cx="3606528" cy="2492990"/>
          </a:xfrm>
          <a:prstGeom prst="rect">
            <a:avLst/>
          </a:prstGeom>
          <a:noFill/>
        </p:spPr>
        <p:txBody>
          <a:bodyPr wrap="square" rtlCol="0">
            <a:spAutoFit/>
          </a:bodyPr>
          <a:lstStyle/>
          <a:p>
            <a:pPr lvl="0">
              <a:spcBef>
                <a:spcPts val="1200"/>
              </a:spcBef>
            </a:pPr>
            <a:r>
              <a:rPr lang="en-US" dirty="0"/>
              <a:t>Write a 1,000 words blog for the EMI website</a:t>
            </a:r>
          </a:p>
          <a:p>
            <a:pPr lvl="0">
              <a:spcBef>
                <a:spcPts val="1200"/>
              </a:spcBef>
            </a:pPr>
            <a:r>
              <a:rPr lang="en-US" dirty="0"/>
              <a:t>Participate in the organization of the EMI Conference</a:t>
            </a:r>
          </a:p>
          <a:p>
            <a:pPr lvl="0">
              <a:spcBef>
                <a:spcPts val="1200"/>
              </a:spcBef>
            </a:pPr>
            <a:r>
              <a:rPr lang="en-US" dirty="0"/>
              <a:t>Participate in EMI’s research projects</a:t>
            </a:r>
          </a:p>
          <a:p>
            <a:pPr lvl="0">
              <a:spcBef>
                <a:spcPts val="1200"/>
              </a:spcBef>
            </a:pPr>
            <a:r>
              <a:rPr lang="en-US" dirty="0"/>
              <a:t>Be Social Media Ambassadors/T-time (videos)</a:t>
            </a:r>
          </a:p>
        </p:txBody>
      </p:sp>
    </p:spTree>
    <p:extLst>
      <p:ext uri="{BB962C8B-B14F-4D97-AF65-F5344CB8AC3E}">
        <p14:creationId xmlns:p14="http://schemas.microsoft.com/office/powerpoint/2010/main" val="2503950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D614F829-C099-1A49-8AB9-CDBDB5FB9C25}"/>
              </a:ext>
            </a:extLst>
          </p:cNvPr>
          <p:cNvCxnSpPr>
            <a:cxnSpLocks/>
          </p:cNvCxnSpPr>
          <p:nvPr/>
        </p:nvCxnSpPr>
        <p:spPr>
          <a:xfrm>
            <a:off x="964462" y="541053"/>
            <a:ext cx="10142809"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2" name="Table 5">
            <a:extLst>
              <a:ext uri="{FF2B5EF4-FFF2-40B4-BE49-F238E27FC236}">
                <a16:creationId xmlns:a16="http://schemas.microsoft.com/office/drawing/2014/main" id="{DD9CDDD7-B30E-5F49-A182-0E6D18A66EC3}"/>
              </a:ext>
            </a:extLst>
          </p:cNvPr>
          <p:cNvGraphicFramePr>
            <a:graphicFrameLocks noGrp="1" noChangeAspect="1"/>
          </p:cNvGraphicFramePr>
          <p:nvPr>
            <p:extLst>
              <p:ext uri="{D42A27DB-BD31-4B8C-83A1-F6EECF244321}">
                <p14:modId xmlns:p14="http://schemas.microsoft.com/office/powerpoint/2010/main" val="1551403838"/>
              </p:ext>
            </p:extLst>
          </p:nvPr>
        </p:nvGraphicFramePr>
        <p:xfrm>
          <a:off x="333632" y="2403957"/>
          <a:ext cx="2289803" cy="1076399"/>
        </p:xfrm>
        <a:graphic>
          <a:graphicData uri="http://schemas.openxmlformats.org/drawingml/2006/table">
            <a:tbl>
              <a:tblPr firstRow="1" bandRow="1">
                <a:tableStyleId>{5202B0CA-FC54-4496-8BCA-5EF66A818D29}</a:tableStyleId>
              </a:tblPr>
              <a:tblGrid>
                <a:gridCol w="2289803">
                  <a:extLst>
                    <a:ext uri="{9D8B030D-6E8A-4147-A177-3AD203B41FA5}">
                      <a16:colId xmlns:a16="http://schemas.microsoft.com/office/drawing/2014/main" val="4082477576"/>
                    </a:ext>
                  </a:extLst>
                </a:gridCol>
              </a:tblGrid>
              <a:tr h="344879">
                <a:tc>
                  <a:txBody>
                    <a:bodyPr/>
                    <a:lstStyle/>
                    <a:p>
                      <a:r>
                        <a:rPr lang="en-US" sz="1600" b="1" i="0" dirty="0">
                          <a:solidFill>
                            <a:srgbClr val="C00000"/>
                          </a:solidFill>
                          <a:latin typeface="Arial Black" panose="020B0604020202020204" pitchFamily="34" charset="0"/>
                          <a:cs typeface="Arial Black" panose="020B0604020202020204" pitchFamily="34" charset="0"/>
                        </a:rPr>
                        <a:t>NBA 6440</a:t>
                      </a:r>
                    </a:p>
                  </a:txBody>
                  <a:tcPr anchor="ctr">
                    <a:lnL>
                      <a:noFill/>
                    </a:lnL>
                    <a:lnR w="12700" cap="flat" cmpd="sng" algn="ctr">
                      <a:solidFill>
                        <a:schemeClr val="bg1">
                          <a:lumMod val="65000"/>
                        </a:schemeClr>
                      </a:solidFill>
                      <a:prstDash val="solid"/>
                      <a:round/>
                      <a:headEnd type="none" w="med" len="med"/>
                      <a:tailEnd type="none" w="med" len="med"/>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0467261"/>
                  </a:ext>
                </a:extLst>
              </a:tr>
              <a:tr h="370840">
                <a:tc>
                  <a:txBody>
                    <a:bodyPr/>
                    <a:lstStyle/>
                    <a:p>
                      <a:r>
                        <a:rPr lang="en-US" sz="1400" i="1" dirty="0">
                          <a:solidFill>
                            <a:schemeClr val="tx1"/>
                          </a:solidFill>
                          <a:latin typeface="Arial" panose="020B0604020202020204" pitchFamily="34" charset="0"/>
                          <a:cs typeface="Arial" panose="020B0604020202020204" pitchFamily="34" charset="0"/>
                        </a:rPr>
                        <a:t>Disruptive Innovators from China &amp; Other Emerging Markets</a:t>
                      </a:r>
                    </a:p>
                  </a:txBody>
                  <a:tcPr>
                    <a:lnL>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6133019"/>
                  </a:ext>
                </a:extLst>
              </a:tr>
            </a:tbl>
          </a:graphicData>
        </a:graphic>
      </p:graphicFrame>
      <p:sp>
        <p:nvSpPr>
          <p:cNvPr id="7" name="Footer Placeholder 4">
            <a:extLst>
              <a:ext uri="{FF2B5EF4-FFF2-40B4-BE49-F238E27FC236}">
                <a16:creationId xmlns:a16="http://schemas.microsoft.com/office/drawing/2014/main" id="{6EDD4ABE-872F-A24A-B866-DEF2B30EC4C6}"/>
              </a:ext>
            </a:extLst>
          </p:cNvPr>
          <p:cNvSpPr txBox="1">
            <a:spLocks/>
          </p:cNvSpPr>
          <p:nvPr/>
        </p:nvSpPr>
        <p:spPr>
          <a:xfrm>
            <a:off x="4038599" y="6362046"/>
            <a:ext cx="7788639" cy="365125"/>
          </a:xfrm>
          <a:prstGeom prst="rect">
            <a:avLst/>
          </a:prstGeom>
        </p:spPr>
        <p:txBody>
          <a:bodyP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lumMod val="65000"/>
                    <a:lumOff val="35000"/>
                  </a:schemeClr>
                </a:solidFill>
                <a:latin typeface="Arial" panose="020B0604020202020204" pitchFamily="34" charset="0"/>
                <a:cs typeface="Arial" panose="020B0604020202020204" pitchFamily="34" charset="0"/>
              </a:rPr>
              <a:t>Cornell SC Johnson College of Business    </a:t>
            </a:r>
            <a:fld id="{6BC6B64C-2C78-0546-8075-679D924F1D06}" type="slidenum">
              <a:rPr lang="en-US" smtClean="0">
                <a:solidFill>
                  <a:schemeClr val="tx1">
                    <a:lumMod val="65000"/>
                    <a:lumOff val="35000"/>
                  </a:schemeClr>
                </a:solidFill>
                <a:latin typeface="Arial" panose="020B0604020202020204" pitchFamily="34" charset="0"/>
                <a:cs typeface="Arial" panose="020B0604020202020204" pitchFamily="34" charset="0"/>
              </a:rPr>
              <a:pPr/>
              <a:t>7</a:t>
            </a:fld>
            <a:endParaRPr lang="en-US"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8" name="Title 2">
            <a:extLst>
              <a:ext uri="{FF2B5EF4-FFF2-40B4-BE49-F238E27FC236}">
                <a16:creationId xmlns:a16="http://schemas.microsoft.com/office/drawing/2014/main" id="{2CAC08E5-2E2B-4A6C-A009-D33075FFA55C}"/>
              </a:ext>
            </a:extLst>
          </p:cNvPr>
          <p:cNvSpPr txBox="1">
            <a:spLocks/>
          </p:cNvSpPr>
          <p:nvPr/>
        </p:nvSpPr>
        <p:spPr>
          <a:xfrm>
            <a:off x="837261" y="671681"/>
            <a:ext cx="11260003" cy="122940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C00000"/>
                </a:solidFill>
                <a:latin typeface="Arial Black" panose="020B0604020202020204" pitchFamily="34" charset="0"/>
                <a:cs typeface="Arial Black" panose="020B0604020202020204" pitchFamily="34" charset="0"/>
              </a:rPr>
              <a:t>REQUIREMENTS EMI FELLOWS</a:t>
            </a:r>
            <a:endParaRPr lang="en-US" sz="3600" b="1" dirty="0">
              <a:solidFill>
                <a:srgbClr val="C00000"/>
              </a:solidFill>
              <a:effectLst>
                <a:outerShdw blurRad="50800" dist="38100" dir="8100000" algn="tr" rotWithShape="0">
                  <a:prstClr val="black">
                    <a:alpha val="40000"/>
                  </a:prstClr>
                </a:outerShdw>
              </a:effectLst>
              <a:latin typeface="Arial Black" panose="020B0604020202020204" pitchFamily="34" charset="0"/>
              <a:cs typeface="Arial Black" panose="020B0604020202020204" pitchFamily="34" charset="0"/>
            </a:endParaRPr>
          </a:p>
        </p:txBody>
      </p:sp>
      <p:sp>
        <p:nvSpPr>
          <p:cNvPr id="9" name="TextBox 8">
            <a:extLst>
              <a:ext uri="{FF2B5EF4-FFF2-40B4-BE49-F238E27FC236}">
                <a16:creationId xmlns:a16="http://schemas.microsoft.com/office/drawing/2014/main" id="{B81727CC-BA35-4027-B66B-D05D2E393049}"/>
              </a:ext>
            </a:extLst>
          </p:cNvPr>
          <p:cNvSpPr txBox="1"/>
          <p:nvPr/>
        </p:nvSpPr>
        <p:spPr>
          <a:xfrm>
            <a:off x="527782" y="1301508"/>
            <a:ext cx="11136436" cy="400110"/>
          </a:xfrm>
          <a:prstGeom prst="rect">
            <a:avLst/>
          </a:prstGeom>
          <a:noFill/>
        </p:spPr>
        <p:txBody>
          <a:bodyPr wrap="square" rtlCol="0">
            <a:spAutoFit/>
          </a:bodyPr>
          <a:lstStyle/>
          <a:p>
            <a:pPr lvl="0" algn="ctr">
              <a:spcBef>
                <a:spcPts val="1200"/>
              </a:spcBef>
            </a:pPr>
            <a:r>
              <a:rPr lang="en-US" sz="2000" b="1" i="1" dirty="0">
                <a:solidFill>
                  <a:srgbClr val="C00000"/>
                </a:solidFill>
                <a:latin typeface="Arial" panose="020B0604020202020204" pitchFamily="34" charset="0"/>
                <a:ea typeface="Lato" panose="020F0502020204030203" pitchFamily="34" charset="0"/>
                <a:cs typeface="Arial" panose="020B0604020202020204" pitchFamily="34" charset="0"/>
              </a:rPr>
              <a:t>Suggested courses</a:t>
            </a:r>
          </a:p>
        </p:txBody>
      </p:sp>
      <p:graphicFrame>
        <p:nvGraphicFramePr>
          <p:cNvPr id="14" name="Table 5">
            <a:extLst>
              <a:ext uri="{FF2B5EF4-FFF2-40B4-BE49-F238E27FC236}">
                <a16:creationId xmlns:a16="http://schemas.microsoft.com/office/drawing/2014/main" id="{0B255730-60D4-4B27-BE96-1A67C6E60133}"/>
              </a:ext>
            </a:extLst>
          </p:cNvPr>
          <p:cNvGraphicFramePr>
            <a:graphicFrameLocks noGrp="1" noChangeAspect="1"/>
          </p:cNvGraphicFramePr>
          <p:nvPr>
            <p:extLst>
              <p:ext uri="{D42A27DB-BD31-4B8C-83A1-F6EECF244321}">
                <p14:modId xmlns:p14="http://schemas.microsoft.com/office/powerpoint/2010/main" val="892566438"/>
              </p:ext>
            </p:extLst>
          </p:nvPr>
        </p:nvGraphicFramePr>
        <p:xfrm>
          <a:off x="2623435" y="2403956"/>
          <a:ext cx="2289803" cy="1076400"/>
        </p:xfrm>
        <a:graphic>
          <a:graphicData uri="http://schemas.openxmlformats.org/drawingml/2006/table">
            <a:tbl>
              <a:tblPr firstRow="1" bandRow="1">
                <a:tableStyleId>{5202B0CA-FC54-4496-8BCA-5EF66A818D29}</a:tableStyleId>
              </a:tblPr>
              <a:tblGrid>
                <a:gridCol w="2289803">
                  <a:extLst>
                    <a:ext uri="{9D8B030D-6E8A-4147-A177-3AD203B41FA5}">
                      <a16:colId xmlns:a16="http://schemas.microsoft.com/office/drawing/2014/main" val="4082477576"/>
                    </a:ext>
                  </a:extLst>
                </a:gridCol>
              </a:tblGrid>
              <a:tr h="342163">
                <a:tc>
                  <a:txBody>
                    <a:bodyPr/>
                    <a:lstStyle/>
                    <a:p>
                      <a:r>
                        <a:rPr lang="en-US" sz="1600" b="1" i="0" dirty="0">
                          <a:solidFill>
                            <a:srgbClr val="C00000"/>
                          </a:solidFill>
                          <a:latin typeface="Arial Black" panose="020B0604020202020204" pitchFamily="34" charset="0"/>
                          <a:cs typeface="Arial Black" panose="020B0604020202020204" pitchFamily="34" charset="0"/>
                        </a:rPr>
                        <a:t>NBA 5260</a:t>
                      </a:r>
                    </a:p>
                  </a:txBody>
                  <a:tcPr anchor="ctr">
                    <a:lnL>
                      <a:noFill/>
                    </a:lnL>
                    <a:lnR w="12700" cap="flat" cmpd="sng" algn="ctr">
                      <a:solidFill>
                        <a:schemeClr val="bg1">
                          <a:lumMod val="65000"/>
                        </a:schemeClr>
                      </a:solidFill>
                      <a:prstDash val="solid"/>
                      <a:round/>
                      <a:headEnd type="none" w="med" len="med"/>
                      <a:tailEnd type="none" w="med" len="med"/>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0467261"/>
                  </a:ext>
                </a:extLst>
              </a:tr>
              <a:tr h="734237">
                <a:tc>
                  <a:txBody>
                    <a:bodyPr/>
                    <a:lstStyle/>
                    <a:p>
                      <a:r>
                        <a:rPr lang="en-US" sz="1400" i="1" dirty="0">
                          <a:solidFill>
                            <a:schemeClr val="tx1"/>
                          </a:solidFill>
                          <a:latin typeface="Arial" panose="020B0604020202020204" pitchFamily="34" charset="0"/>
                          <a:cs typeface="Arial" panose="020B0604020202020204" pitchFamily="34" charset="0"/>
                        </a:rPr>
                        <a:t>Leaders in Emerging Markets</a:t>
                      </a:r>
                    </a:p>
                  </a:txBody>
                  <a:tcPr>
                    <a:lnL>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6133019"/>
                  </a:ext>
                </a:extLst>
              </a:tr>
            </a:tbl>
          </a:graphicData>
        </a:graphic>
      </p:graphicFrame>
      <p:graphicFrame>
        <p:nvGraphicFramePr>
          <p:cNvPr id="15" name="Table 5">
            <a:extLst>
              <a:ext uri="{FF2B5EF4-FFF2-40B4-BE49-F238E27FC236}">
                <a16:creationId xmlns:a16="http://schemas.microsoft.com/office/drawing/2014/main" id="{F756D2BB-4AC7-4F0A-AF40-709EE85012C9}"/>
              </a:ext>
            </a:extLst>
          </p:cNvPr>
          <p:cNvGraphicFramePr>
            <a:graphicFrameLocks noGrp="1" noChangeAspect="1"/>
          </p:cNvGraphicFramePr>
          <p:nvPr>
            <p:extLst>
              <p:ext uri="{D42A27DB-BD31-4B8C-83A1-F6EECF244321}">
                <p14:modId xmlns:p14="http://schemas.microsoft.com/office/powerpoint/2010/main" val="1634169085"/>
              </p:ext>
            </p:extLst>
          </p:nvPr>
        </p:nvGraphicFramePr>
        <p:xfrm>
          <a:off x="4913238" y="2403956"/>
          <a:ext cx="2289803" cy="1076400"/>
        </p:xfrm>
        <a:graphic>
          <a:graphicData uri="http://schemas.openxmlformats.org/drawingml/2006/table">
            <a:tbl>
              <a:tblPr firstRow="1" bandRow="1">
                <a:tableStyleId>{5202B0CA-FC54-4496-8BCA-5EF66A818D29}</a:tableStyleId>
              </a:tblPr>
              <a:tblGrid>
                <a:gridCol w="2289803">
                  <a:extLst>
                    <a:ext uri="{9D8B030D-6E8A-4147-A177-3AD203B41FA5}">
                      <a16:colId xmlns:a16="http://schemas.microsoft.com/office/drawing/2014/main" val="4082477576"/>
                    </a:ext>
                  </a:extLst>
                </a:gridCol>
              </a:tblGrid>
              <a:tr h="342163">
                <a:tc>
                  <a:txBody>
                    <a:bodyPr/>
                    <a:lstStyle/>
                    <a:p>
                      <a:r>
                        <a:rPr lang="en-US" sz="1600" b="1" i="0" dirty="0">
                          <a:solidFill>
                            <a:srgbClr val="C00000"/>
                          </a:solidFill>
                          <a:latin typeface="Arial Black" panose="020B0604020202020204" pitchFamily="34" charset="0"/>
                          <a:cs typeface="Arial Black" panose="020B0604020202020204" pitchFamily="34" charset="0"/>
                        </a:rPr>
                        <a:t>NBA 5410</a:t>
                      </a:r>
                    </a:p>
                  </a:txBody>
                  <a:tcPr anchor="ctr">
                    <a:lnL>
                      <a:noFill/>
                    </a:lnL>
                    <a:lnR w="12700" cap="flat" cmpd="sng" algn="ctr">
                      <a:solidFill>
                        <a:schemeClr val="bg1">
                          <a:lumMod val="65000"/>
                        </a:schemeClr>
                      </a:solidFill>
                      <a:prstDash val="solid"/>
                      <a:round/>
                      <a:headEnd type="none" w="med" len="med"/>
                      <a:tailEnd type="none" w="med" len="med"/>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0467261"/>
                  </a:ext>
                </a:extLst>
              </a:tr>
              <a:tr h="734237">
                <a:tc>
                  <a:txBody>
                    <a:bodyPr/>
                    <a:lstStyle/>
                    <a:p>
                      <a:r>
                        <a:rPr lang="en-US" sz="1400" i="1" dirty="0">
                          <a:solidFill>
                            <a:schemeClr val="tx1"/>
                          </a:solidFill>
                          <a:latin typeface="Arial" panose="020B0604020202020204" pitchFamily="34" charset="0"/>
                          <a:cs typeface="Arial" panose="020B0604020202020204" pitchFamily="34" charset="0"/>
                        </a:rPr>
                        <a:t>Project Management</a:t>
                      </a:r>
                    </a:p>
                  </a:txBody>
                  <a:tcPr>
                    <a:lnL>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6133019"/>
                  </a:ext>
                </a:extLst>
              </a:tr>
            </a:tbl>
          </a:graphicData>
        </a:graphic>
      </p:graphicFrame>
      <p:graphicFrame>
        <p:nvGraphicFramePr>
          <p:cNvPr id="16" name="Table 5">
            <a:extLst>
              <a:ext uri="{FF2B5EF4-FFF2-40B4-BE49-F238E27FC236}">
                <a16:creationId xmlns:a16="http://schemas.microsoft.com/office/drawing/2014/main" id="{CEA6DD4E-7230-432C-8A05-DE384D176C5A}"/>
              </a:ext>
            </a:extLst>
          </p:cNvPr>
          <p:cNvGraphicFramePr>
            <a:graphicFrameLocks noGrp="1" noChangeAspect="1"/>
          </p:cNvGraphicFramePr>
          <p:nvPr>
            <p:extLst>
              <p:ext uri="{D42A27DB-BD31-4B8C-83A1-F6EECF244321}">
                <p14:modId xmlns:p14="http://schemas.microsoft.com/office/powerpoint/2010/main" val="3622187108"/>
              </p:ext>
            </p:extLst>
          </p:nvPr>
        </p:nvGraphicFramePr>
        <p:xfrm>
          <a:off x="7203041" y="2403956"/>
          <a:ext cx="2289803" cy="1076400"/>
        </p:xfrm>
        <a:graphic>
          <a:graphicData uri="http://schemas.openxmlformats.org/drawingml/2006/table">
            <a:tbl>
              <a:tblPr firstRow="1" bandRow="1">
                <a:tableStyleId>{5202B0CA-FC54-4496-8BCA-5EF66A818D29}</a:tableStyleId>
              </a:tblPr>
              <a:tblGrid>
                <a:gridCol w="2289803">
                  <a:extLst>
                    <a:ext uri="{9D8B030D-6E8A-4147-A177-3AD203B41FA5}">
                      <a16:colId xmlns:a16="http://schemas.microsoft.com/office/drawing/2014/main" val="4082477576"/>
                    </a:ext>
                  </a:extLst>
                </a:gridCol>
              </a:tblGrid>
              <a:tr h="342163">
                <a:tc>
                  <a:txBody>
                    <a:bodyPr/>
                    <a:lstStyle/>
                    <a:p>
                      <a:r>
                        <a:rPr lang="en-US" sz="1600" b="1" i="0" dirty="0">
                          <a:solidFill>
                            <a:srgbClr val="C00000"/>
                          </a:solidFill>
                          <a:latin typeface="Arial Black" panose="020B0604020202020204" pitchFamily="34" charset="0"/>
                          <a:cs typeface="Arial Black" panose="020B0604020202020204" pitchFamily="34" charset="0"/>
                        </a:rPr>
                        <a:t>NBA 5690</a:t>
                      </a:r>
                    </a:p>
                  </a:txBody>
                  <a:tcPr anchor="ctr">
                    <a:lnL>
                      <a:noFill/>
                    </a:lnL>
                    <a:lnR w="12700" cap="flat" cmpd="sng" algn="ctr">
                      <a:solidFill>
                        <a:schemeClr val="bg1">
                          <a:lumMod val="65000"/>
                        </a:schemeClr>
                      </a:solidFill>
                      <a:prstDash val="solid"/>
                      <a:round/>
                      <a:headEnd type="none" w="med" len="med"/>
                      <a:tailEnd type="none" w="med" len="med"/>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0467261"/>
                  </a:ext>
                </a:extLst>
              </a:tr>
              <a:tr h="734237">
                <a:tc>
                  <a:txBody>
                    <a:bodyPr/>
                    <a:lstStyle/>
                    <a:p>
                      <a:r>
                        <a:rPr lang="en-US" sz="1400" i="1" dirty="0">
                          <a:solidFill>
                            <a:schemeClr val="tx1"/>
                          </a:solidFill>
                          <a:latin typeface="Arial" panose="020B0604020202020204" pitchFamily="34" charset="0"/>
                          <a:cs typeface="Arial" panose="020B0604020202020204" pitchFamily="34" charset="0"/>
                        </a:rPr>
                        <a:t>Management Consulting Essentials</a:t>
                      </a:r>
                    </a:p>
                  </a:txBody>
                  <a:tcPr>
                    <a:lnL>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6133019"/>
                  </a:ext>
                </a:extLst>
              </a:tr>
            </a:tbl>
          </a:graphicData>
        </a:graphic>
      </p:graphicFrame>
      <p:graphicFrame>
        <p:nvGraphicFramePr>
          <p:cNvPr id="17" name="Table 5">
            <a:extLst>
              <a:ext uri="{FF2B5EF4-FFF2-40B4-BE49-F238E27FC236}">
                <a16:creationId xmlns:a16="http://schemas.microsoft.com/office/drawing/2014/main" id="{1A321318-82DA-43A5-A4C5-D84B6EC59E6B}"/>
              </a:ext>
            </a:extLst>
          </p:cNvPr>
          <p:cNvGraphicFramePr>
            <a:graphicFrameLocks noGrp="1" noChangeAspect="1"/>
          </p:cNvGraphicFramePr>
          <p:nvPr>
            <p:extLst>
              <p:ext uri="{D42A27DB-BD31-4B8C-83A1-F6EECF244321}">
                <p14:modId xmlns:p14="http://schemas.microsoft.com/office/powerpoint/2010/main" val="2874772065"/>
              </p:ext>
            </p:extLst>
          </p:nvPr>
        </p:nvGraphicFramePr>
        <p:xfrm>
          <a:off x="9492844" y="2403956"/>
          <a:ext cx="2289803" cy="1076400"/>
        </p:xfrm>
        <a:graphic>
          <a:graphicData uri="http://schemas.openxmlformats.org/drawingml/2006/table">
            <a:tbl>
              <a:tblPr firstRow="1" bandRow="1">
                <a:tableStyleId>{5202B0CA-FC54-4496-8BCA-5EF66A818D29}</a:tableStyleId>
              </a:tblPr>
              <a:tblGrid>
                <a:gridCol w="2289803">
                  <a:extLst>
                    <a:ext uri="{9D8B030D-6E8A-4147-A177-3AD203B41FA5}">
                      <a16:colId xmlns:a16="http://schemas.microsoft.com/office/drawing/2014/main" val="4082477576"/>
                    </a:ext>
                  </a:extLst>
                </a:gridCol>
              </a:tblGrid>
              <a:tr h="342163">
                <a:tc>
                  <a:txBody>
                    <a:bodyPr/>
                    <a:lstStyle/>
                    <a:p>
                      <a:r>
                        <a:rPr lang="en-US" sz="1600" b="1" i="0" dirty="0">
                          <a:solidFill>
                            <a:srgbClr val="C00000"/>
                          </a:solidFill>
                          <a:latin typeface="Arial Black" panose="020B0604020202020204" pitchFamily="34" charset="0"/>
                          <a:cs typeface="Arial Black" panose="020B0604020202020204" pitchFamily="34" charset="0"/>
                        </a:rPr>
                        <a:t>NBA 5740</a:t>
                      </a:r>
                    </a:p>
                  </a:txBody>
                  <a:tcPr anchor="ctr">
                    <a:lnL>
                      <a:noFill/>
                    </a:lnL>
                    <a:lnR w="12700" cap="flat" cmpd="sng" algn="ctr">
                      <a:solidFill>
                        <a:schemeClr val="bg1">
                          <a:lumMod val="65000"/>
                        </a:schemeClr>
                      </a:solidFill>
                      <a:prstDash val="solid"/>
                      <a:round/>
                      <a:headEnd type="none" w="med" len="med"/>
                      <a:tailEnd type="none" w="med" len="med"/>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0467261"/>
                  </a:ext>
                </a:extLst>
              </a:tr>
              <a:tr h="734237">
                <a:tc>
                  <a:txBody>
                    <a:bodyPr/>
                    <a:lstStyle/>
                    <a:p>
                      <a:r>
                        <a:rPr lang="en-US" sz="1400" i="1" dirty="0">
                          <a:solidFill>
                            <a:schemeClr val="tx1"/>
                          </a:solidFill>
                          <a:latin typeface="Arial" panose="020B0604020202020204" pitchFamily="34" charset="0"/>
                          <a:cs typeface="Arial" panose="020B0604020202020204" pitchFamily="34" charset="0"/>
                        </a:rPr>
                        <a:t>Management Practicum</a:t>
                      </a:r>
                    </a:p>
                  </a:txBody>
                  <a:tcPr>
                    <a:lnL>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6133019"/>
                  </a:ext>
                </a:extLst>
              </a:tr>
            </a:tbl>
          </a:graphicData>
        </a:graphic>
      </p:graphicFrame>
      <p:graphicFrame>
        <p:nvGraphicFramePr>
          <p:cNvPr id="20" name="Table 5">
            <a:extLst>
              <a:ext uri="{FF2B5EF4-FFF2-40B4-BE49-F238E27FC236}">
                <a16:creationId xmlns:a16="http://schemas.microsoft.com/office/drawing/2014/main" id="{803FB991-E3FD-4905-A65A-19B1DA0CF5E7}"/>
              </a:ext>
            </a:extLst>
          </p:cNvPr>
          <p:cNvGraphicFramePr>
            <a:graphicFrameLocks noGrp="1" noChangeAspect="1"/>
          </p:cNvGraphicFramePr>
          <p:nvPr>
            <p:extLst>
              <p:ext uri="{D42A27DB-BD31-4B8C-83A1-F6EECF244321}">
                <p14:modId xmlns:p14="http://schemas.microsoft.com/office/powerpoint/2010/main" val="1579942959"/>
              </p:ext>
            </p:extLst>
          </p:nvPr>
        </p:nvGraphicFramePr>
        <p:xfrm>
          <a:off x="333632" y="3480356"/>
          <a:ext cx="2289803" cy="1076399"/>
        </p:xfrm>
        <a:graphic>
          <a:graphicData uri="http://schemas.openxmlformats.org/drawingml/2006/table">
            <a:tbl>
              <a:tblPr firstRow="1" bandRow="1">
                <a:tableStyleId>{5202B0CA-FC54-4496-8BCA-5EF66A818D29}</a:tableStyleId>
              </a:tblPr>
              <a:tblGrid>
                <a:gridCol w="2289803">
                  <a:extLst>
                    <a:ext uri="{9D8B030D-6E8A-4147-A177-3AD203B41FA5}">
                      <a16:colId xmlns:a16="http://schemas.microsoft.com/office/drawing/2014/main" val="4082477576"/>
                    </a:ext>
                  </a:extLst>
                </a:gridCol>
              </a:tblGrid>
              <a:tr h="339134">
                <a:tc>
                  <a:txBody>
                    <a:bodyPr/>
                    <a:lstStyle/>
                    <a:p>
                      <a:r>
                        <a:rPr lang="en-US" sz="1600" b="1" i="0" dirty="0">
                          <a:solidFill>
                            <a:srgbClr val="C00000"/>
                          </a:solidFill>
                          <a:latin typeface="Arial Black" panose="020B0604020202020204" pitchFamily="34" charset="0"/>
                          <a:cs typeface="Arial Black" panose="020B0604020202020204" pitchFamily="34" charset="0"/>
                        </a:rPr>
                        <a:t>NBA 5795</a:t>
                      </a:r>
                    </a:p>
                  </a:txBody>
                  <a:tcPr anchor="ctr">
                    <a:lnL>
                      <a:noFill/>
                    </a:lnL>
                    <a:lnR w="12700" cap="flat" cmpd="sng" algn="ctr">
                      <a:solidFill>
                        <a:schemeClr val="bg1">
                          <a:lumMod val="65000"/>
                        </a:schemeClr>
                      </a:solidFill>
                      <a:prstDash val="solid"/>
                      <a:round/>
                      <a:headEnd type="none" w="med" len="med"/>
                      <a:tailEnd type="none" w="med" len="med"/>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0467261"/>
                  </a:ext>
                </a:extLst>
              </a:tr>
              <a:tr h="737265">
                <a:tc>
                  <a:txBody>
                    <a:bodyPr/>
                    <a:lstStyle/>
                    <a:p>
                      <a:r>
                        <a:rPr lang="en-US" sz="1400" i="1" dirty="0">
                          <a:solidFill>
                            <a:schemeClr val="tx1"/>
                          </a:solidFill>
                          <a:latin typeface="Arial" panose="020B0604020202020204" pitchFamily="34" charset="0"/>
                          <a:cs typeface="Arial" panose="020B0604020202020204" pitchFamily="34" charset="0"/>
                        </a:rPr>
                        <a:t>Advanced Strategic Analysis</a:t>
                      </a:r>
                    </a:p>
                  </a:txBody>
                  <a:tcPr>
                    <a:lnL>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6133019"/>
                  </a:ext>
                </a:extLst>
              </a:tr>
            </a:tbl>
          </a:graphicData>
        </a:graphic>
      </p:graphicFrame>
      <p:graphicFrame>
        <p:nvGraphicFramePr>
          <p:cNvPr id="22" name="Table 5">
            <a:extLst>
              <a:ext uri="{FF2B5EF4-FFF2-40B4-BE49-F238E27FC236}">
                <a16:creationId xmlns:a16="http://schemas.microsoft.com/office/drawing/2014/main" id="{AEEAC718-7B45-42FC-8DA7-2A365A4FEA06}"/>
              </a:ext>
            </a:extLst>
          </p:cNvPr>
          <p:cNvGraphicFramePr>
            <a:graphicFrameLocks noGrp="1" noChangeAspect="1"/>
          </p:cNvGraphicFramePr>
          <p:nvPr>
            <p:extLst>
              <p:ext uri="{D42A27DB-BD31-4B8C-83A1-F6EECF244321}">
                <p14:modId xmlns:p14="http://schemas.microsoft.com/office/powerpoint/2010/main" val="2709303328"/>
              </p:ext>
            </p:extLst>
          </p:nvPr>
        </p:nvGraphicFramePr>
        <p:xfrm>
          <a:off x="2623435" y="3480355"/>
          <a:ext cx="2289803" cy="1076400"/>
        </p:xfrm>
        <a:graphic>
          <a:graphicData uri="http://schemas.openxmlformats.org/drawingml/2006/table">
            <a:tbl>
              <a:tblPr firstRow="1" bandRow="1">
                <a:tableStyleId>{5202B0CA-FC54-4496-8BCA-5EF66A818D29}</a:tableStyleId>
              </a:tblPr>
              <a:tblGrid>
                <a:gridCol w="2289803">
                  <a:extLst>
                    <a:ext uri="{9D8B030D-6E8A-4147-A177-3AD203B41FA5}">
                      <a16:colId xmlns:a16="http://schemas.microsoft.com/office/drawing/2014/main" val="4082477576"/>
                    </a:ext>
                  </a:extLst>
                </a:gridCol>
              </a:tblGrid>
              <a:tr h="342163">
                <a:tc>
                  <a:txBody>
                    <a:bodyPr/>
                    <a:lstStyle/>
                    <a:p>
                      <a:r>
                        <a:rPr lang="en-US" sz="1600" b="1" i="0" dirty="0">
                          <a:solidFill>
                            <a:srgbClr val="C00000"/>
                          </a:solidFill>
                          <a:latin typeface="Arial Black" panose="020B0604020202020204" pitchFamily="34" charset="0"/>
                          <a:cs typeface="Arial Black" panose="020B0604020202020204" pitchFamily="34" charset="0"/>
                        </a:rPr>
                        <a:t>NBA 5810</a:t>
                      </a:r>
                    </a:p>
                  </a:txBody>
                  <a:tcPr anchor="ctr">
                    <a:lnL>
                      <a:noFill/>
                    </a:lnL>
                    <a:lnR w="12700" cap="flat" cmpd="sng" algn="ctr">
                      <a:solidFill>
                        <a:schemeClr val="bg1">
                          <a:lumMod val="65000"/>
                        </a:schemeClr>
                      </a:solidFill>
                      <a:prstDash val="solid"/>
                      <a:round/>
                      <a:headEnd type="none" w="med" len="med"/>
                      <a:tailEnd type="none" w="med" len="med"/>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0467261"/>
                  </a:ext>
                </a:extLst>
              </a:tr>
              <a:tr h="734237">
                <a:tc>
                  <a:txBody>
                    <a:bodyPr/>
                    <a:lstStyle/>
                    <a:p>
                      <a:r>
                        <a:rPr lang="en-US" sz="1400" i="1" dirty="0">
                          <a:solidFill>
                            <a:schemeClr val="tx1"/>
                          </a:solidFill>
                          <a:latin typeface="Arial" panose="020B0604020202020204" pitchFamily="34" charset="0"/>
                          <a:cs typeface="Arial" panose="020B0604020202020204" pitchFamily="34" charset="0"/>
                        </a:rPr>
                        <a:t>Management Cases</a:t>
                      </a:r>
                    </a:p>
                  </a:txBody>
                  <a:tcPr>
                    <a:lnL>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6133019"/>
                  </a:ext>
                </a:extLst>
              </a:tr>
            </a:tbl>
          </a:graphicData>
        </a:graphic>
      </p:graphicFrame>
      <p:graphicFrame>
        <p:nvGraphicFramePr>
          <p:cNvPr id="23" name="Table 5">
            <a:extLst>
              <a:ext uri="{FF2B5EF4-FFF2-40B4-BE49-F238E27FC236}">
                <a16:creationId xmlns:a16="http://schemas.microsoft.com/office/drawing/2014/main" id="{2070D770-9B6C-4F73-A2B0-3E8B3C5A17A0}"/>
              </a:ext>
            </a:extLst>
          </p:cNvPr>
          <p:cNvGraphicFramePr>
            <a:graphicFrameLocks noGrp="1" noChangeAspect="1"/>
          </p:cNvGraphicFramePr>
          <p:nvPr>
            <p:extLst>
              <p:ext uri="{D42A27DB-BD31-4B8C-83A1-F6EECF244321}">
                <p14:modId xmlns:p14="http://schemas.microsoft.com/office/powerpoint/2010/main" val="591534924"/>
              </p:ext>
            </p:extLst>
          </p:nvPr>
        </p:nvGraphicFramePr>
        <p:xfrm>
          <a:off x="4913238" y="3480355"/>
          <a:ext cx="2289803" cy="1076400"/>
        </p:xfrm>
        <a:graphic>
          <a:graphicData uri="http://schemas.openxmlformats.org/drawingml/2006/table">
            <a:tbl>
              <a:tblPr firstRow="1" bandRow="1">
                <a:tableStyleId>{5202B0CA-FC54-4496-8BCA-5EF66A818D29}</a:tableStyleId>
              </a:tblPr>
              <a:tblGrid>
                <a:gridCol w="2289803">
                  <a:extLst>
                    <a:ext uri="{9D8B030D-6E8A-4147-A177-3AD203B41FA5}">
                      <a16:colId xmlns:a16="http://schemas.microsoft.com/office/drawing/2014/main" val="4082477576"/>
                    </a:ext>
                  </a:extLst>
                </a:gridCol>
              </a:tblGrid>
              <a:tr h="342163">
                <a:tc>
                  <a:txBody>
                    <a:bodyPr/>
                    <a:lstStyle/>
                    <a:p>
                      <a:r>
                        <a:rPr lang="en-US" sz="1600" b="1" i="0" dirty="0">
                          <a:solidFill>
                            <a:srgbClr val="C00000"/>
                          </a:solidFill>
                          <a:latin typeface="Arial Black" panose="020B0604020202020204" pitchFamily="34" charset="0"/>
                          <a:cs typeface="Arial Black" panose="020B0604020202020204" pitchFamily="34" charset="0"/>
                        </a:rPr>
                        <a:t>NBA 6150</a:t>
                      </a:r>
                    </a:p>
                  </a:txBody>
                  <a:tcPr anchor="ctr">
                    <a:lnL>
                      <a:noFill/>
                    </a:lnL>
                    <a:lnR w="12700" cap="flat" cmpd="sng" algn="ctr">
                      <a:solidFill>
                        <a:schemeClr val="bg1">
                          <a:lumMod val="65000"/>
                        </a:schemeClr>
                      </a:solidFill>
                      <a:prstDash val="solid"/>
                      <a:round/>
                      <a:headEnd type="none" w="med" len="med"/>
                      <a:tailEnd type="none" w="med" len="med"/>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0467261"/>
                  </a:ext>
                </a:extLst>
              </a:tr>
              <a:tr h="734237">
                <a:tc>
                  <a:txBody>
                    <a:bodyPr/>
                    <a:lstStyle/>
                    <a:p>
                      <a:r>
                        <a:rPr lang="en-US" sz="1400" i="1" dirty="0">
                          <a:solidFill>
                            <a:schemeClr val="tx1"/>
                          </a:solidFill>
                          <a:latin typeface="Arial" panose="020B0604020202020204" pitchFamily="34" charset="0"/>
                          <a:cs typeface="Arial" panose="020B0604020202020204" pitchFamily="34" charset="0"/>
                        </a:rPr>
                        <a:t>Business Chinese in Cultural Context I</a:t>
                      </a:r>
                    </a:p>
                  </a:txBody>
                  <a:tcPr>
                    <a:lnL>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6133019"/>
                  </a:ext>
                </a:extLst>
              </a:tr>
            </a:tbl>
          </a:graphicData>
        </a:graphic>
      </p:graphicFrame>
      <p:graphicFrame>
        <p:nvGraphicFramePr>
          <p:cNvPr id="24" name="Table 5">
            <a:extLst>
              <a:ext uri="{FF2B5EF4-FFF2-40B4-BE49-F238E27FC236}">
                <a16:creationId xmlns:a16="http://schemas.microsoft.com/office/drawing/2014/main" id="{C9C8669C-C668-42B2-AFF3-C7C41AEEACE5}"/>
              </a:ext>
            </a:extLst>
          </p:cNvPr>
          <p:cNvGraphicFramePr>
            <a:graphicFrameLocks noGrp="1" noChangeAspect="1"/>
          </p:cNvGraphicFramePr>
          <p:nvPr>
            <p:extLst>
              <p:ext uri="{D42A27DB-BD31-4B8C-83A1-F6EECF244321}">
                <p14:modId xmlns:p14="http://schemas.microsoft.com/office/powerpoint/2010/main" val="2852410650"/>
              </p:ext>
            </p:extLst>
          </p:nvPr>
        </p:nvGraphicFramePr>
        <p:xfrm>
          <a:off x="7203040" y="3480355"/>
          <a:ext cx="2289803" cy="1076400"/>
        </p:xfrm>
        <a:graphic>
          <a:graphicData uri="http://schemas.openxmlformats.org/drawingml/2006/table">
            <a:tbl>
              <a:tblPr firstRow="1" bandRow="1">
                <a:tableStyleId>{5202B0CA-FC54-4496-8BCA-5EF66A818D29}</a:tableStyleId>
              </a:tblPr>
              <a:tblGrid>
                <a:gridCol w="2289803">
                  <a:extLst>
                    <a:ext uri="{9D8B030D-6E8A-4147-A177-3AD203B41FA5}">
                      <a16:colId xmlns:a16="http://schemas.microsoft.com/office/drawing/2014/main" val="4082477576"/>
                    </a:ext>
                  </a:extLst>
                </a:gridCol>
              </a:tblGrid>
              <a:tr h="342163">
                <a:tc>
                  <a:txBody>
                    <a:bodyPr/>
                    <a:lstStyle/>
                    <a:p>
                      <a:r>
                        <a:rPr lang="en-US" sz="1600" b="1" i="0" dirty="0">
                          <a:solidFill>
                            <a:srgbClr val="C00000"/>
                          </a:solidFill>
                          <a:latin typeface="Arial Black" panose="020B0604020202020204" pitchFamily="34" charset="0"/>
                          <a:cs typeface="Arial Black" panose="020B0604020202020204" pitchFamily="34" charset="0"/>
                        </a:rPr>
                        <a:t>NBA 6190</a:t>
                      </a:r>
                    </a:p>
                  </a:txBody>
                  <a:tcPr anchor="ctr">
                    <a:lnL>
                      <a:noFill/>
                    </a:lnL>
                    <a:lnR w="12700" cap="flat" cmpd="sng" algn="ctr">
                      <a:solidFill>
                        <a:schemeClr val="bg1">
                          <a:lumMod val="65000"/>
                        </a:schemeClr>
                      </a:solidFill>
                      <a:prstDash val="solid"/>
                      <a:round/>
                      <a:headEnd type="none" w="med" len="med"/>
                      <a:tailEnd type="none" w="med" len="med"/>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0467261"/>
                  </a:ext>
                </a:extLst>
              </a:tr>
              <a:tr h="734237">
                <a:tc>
                  <a:txBody>
                    <a:bodyPr/>
                    <a:lstStyle/>
                    <a:p>
                      <a:r>
                        <a:rPr lang="en-US" sz="1400" i="1" dirty="0">
                          <a:solidFill>
                            <a:schemeClr val="tx1"/>
                          </a:solidFill>
                          <a:latin typeface="Arial" panose="020B0604020202020204" pitchFamily="34" charset="0"/>
                          <a:cs typeface="Arial" panose="020B0604020202020204" pitchFamily="34" charset="0"/>
                        </a:rPr>
                        <a:t>Leaders in Sustainable Global Enterprise</a:t>
                      </a:r>
                    </a:p>
                  </a:txBody>
                  <a:tcPr>
                    <a:lnL>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6133019"/>
                  </a:ext>
                </a:extLst>
              </a:tr>
            </a:tbl>
          </a:graphicData>
        </a:graphic>
      </p:graphicFrame>
      <p:graphicFrame>
        <p:nvGraphicFramePr>
          <p:cNvPr id="25" name="Table 5">
            <a:extLst>
              <a:ext uri="{FF2B5EF4-FFF2-40B4-BE49-F238E27FC236}">
                <a16:creationId xmlns:a16="http://schemas.microsoft.com/office/drawing/2014/main" id="{CCDCCDBA-F820-483F-9770-087FAE64515C}"/>
              </a:ext>
            </a:extLst>
          </p:cNvPr>
          <p:cNvGraphicFramePr>
            <a:graphicFrameLocks noGrp="1" noChangeAspect="1"/>
          </p:cNvGraphicFramePr>
          <p:nvPr>
            <p:extLst>
              <p:ext uri="{D42A27DB-BD31-4B8C-83A1-F6EECF244321}">
                <p14:modId xmlns:p14="http://schemas.microsoft.com/office/powerpoint/2010/main" val="4044690177"/>
              </p:ext>
            </p:extLst>
          </p:nvPr>
        </p:nvGraphicFramePr>
        <p:xfrm>
          <a:off x="9492843" y="3480355"/>
          <a:ext cx="2289803" cy="1076400"/>
        </p:xfrm>
        <a:graphic>
          <a:graphicData uri="http://schemas.openxmlformats.org/drawingml/2006/table">
            <a:tbl>
              <a:tblPr firstRow="1" bandRow="1">
                <a:tableStyleId>{5202B0CA-FC54-4496-8BCA-5EF66A818D29}</a:tableStyleId>
              </a:tblPr>
              <a:tblGrid>
                <a:gridCol w="2289803">
                  <a:extLst>
                    <a:ext uri="{9D8B030D-6E8A-4147-A177-3AD203B41FA5}">
                      <a16:colId xmlns:a16="http://schemas.microsoft.com/office/drawing/2014/main" val="4082477576"/>
                    </a:ext>
                  </a:extLst>
                </a:gridCol>
              </a:tblGrid>
              <a:tr h="342163">
                <a:tc>
                  <a:txBody>
                    <a:bodyPr/>
                    <a:lstStyle/>
                    <a:p>
                      <a:r>
                        <a:rPr lang="en-US" sz="1600" b="1" i="0" dirty="0">
                          <a:solidFill>
                            <a:srgbClr val="C00000"/>
                          </a:solidFill>
                          <a:latin typeface="Arial Black" panose="020B0604020202020204" pitchFamily="34" charset="0"/>
                          <a:cs typeface="Arial Black" panose="020B0604020202020204" pitchFamily="34" charset="0"/>
                        </a:rPr>
                        <a:t>NBA 6980</a:t>
                      </a:r>
                    </a:p>
                  </a:txBody>
                  <a:tcPr anchor="ctr">
                    <a:lnL>
                      <a:noFill/>
                    </a:lnL>
                    <a:lnR w="12700" cap="flat" cmpd="sng" algn="ctr">
                      <a:solidFill>
                        <a:schemeClr val="bg1">
                          <a:lumMod val="65000"/>
                        </a:schemeClr>
                      </a:solidFill>
                      <a:prstDash val="solid"/>
                      <a:round/>
                      <a:headEnd type="none" w="med" len="med"/>
                      <a:tailEnd type="none" w="med" len="med"/>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0467261"/>
                  </a:ext>
                </a:extLst>
              </a:tr>
              <a:tr h="734237">
                <a:tc>
                  <a:txBody>
                    <a:bodyPr/>
                    <a:lstStyle/>
                    <a:p>
                      <a:r>
                        <a:rPr lang="en-US" sz="1400" i="1" dirty="0">
                          <a:solidFill>
                            <a:schemeClr val="tx1"/>
                          </a:solidFill>
                          <a:latin typeface="Arial" panose="020B0604020202020204" pitchFamily="34" charset="0"/>
                          <a:cs typeface="Arial" panose="020B0604020202020204" pitchFamily="34" charset="0"/>
                        </a:rPr>
                        <a:t>International Trade and WTO Law</a:t>
                      </a:r>
                    </a:p>
                  </a:txBody>
                  <a:tcPr>
                    <a:lnL>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6133019"/>
                  </a:ext>
                </a:extLst>
              </a:tr>
            </a:tbl>
          </a:graphicData>
        </a:graphic>
      </p:graphicFrame>
      <p:graphicFrame>
        <p:nvGraphicFramePr>
          <p:cNvPr id="26" name="Table 5">
            <a:extLst>
              <a:ext uri="{FF2B5EF4-FFF2-40B4-BE49-F238E27FC236}">
                <a16:creationId xmlns:a16="http://schemas.microsoft.com/office/drawing/2014/main" id="{19C6C00B-C6F1-40F0-AAD1-B15A2016EB95}"/>
              </a:ext>
            </a:extLst>
          </p:cNvPr>
          <p:cNvGraphicFramePr>
            <a:graphicFrameLocks noGrp="1" noChangeAspect="1"/>
          </p:cNvGraphicFramePr>
          <p:nvPr>
            <p:extLst>
              <p:ext uri="{D42A27DB-BD31-4B8C-83A1-F6EECF244321}">
                <p14:modId xmlns:p14="http://schemas.microsoft.com/office/powerpoint/2010/main" val="4232841991"/>
              </p:ext>
            </p:extLst>
          </p:nvPr>
        </p:nvGraphicFramePr>
        <p:xfrm>
          <a:off x="333632" y="4556755"/>
          <a:ext cx="2289803" cy="1076399"/>
        </p:xfrm>
        <a:graphic>
          <a:graphicData uri="http://schemas.openxmlformats.org/drawingml/2006/table">
            <a:tbl>
              <a:tblPr firstRow="1" bandRow="1">
                <a:tableStyleId>{5202B0CA-FC54-4496-8BCA-5EF66A818D29}</a:tableStyleId>
              </a:tblPr>
              <a:tblGrid>
                <a:gridCol w="2289803">
                  <a:extLst>
                    <a:ext uri="{9D8B030D-6E8A-4147-A177-3AD203B41FA5}">
                      <a16:colId xmlns:a16="http://schemas.microsoft.com/office/drawing/2014/main" val="4082477576"/>
                    </a:ext>
                  </a:extLst>
                </a:gridCol>
              </a:tblGrid>
              <a:tr h="339134">
                <a:tc>
                  <a:txBody>
                    <a:bodyPr/>
                    <a:lstStyle/>
                    <a:p>
                      <a:r>
                        <a:rPr lang="en-US" sz="1600" b="1" i="0" dirty="0">
                          <a:solidFill>
                            <a:srgbClr val="C00000"/>
                          </a:solidFill>
                          <a:latin typeface="Arial Black" panose="020B0604020202020204" pitchFamily="34" charset="0"/>
                          <a:cs typeface="Arial Black" panose="020B0604020202020204" pitchFamily="34" charset="0"/>
                        </a:rPr>
                        <a:t>NBA 5130</a:t>
                      </a:r>
                    </a:p>
                  </a:txBody>
                  <a:tcPr anchor="ctr">
                    <a:lnL>
                      <a:noFill/>
                    </a:lnL>
                    <a:lnR w="12700" cap="flat" cmpd="sng" algn="ctr">
                      <a:solidFill>
                        <a:schemeClr val="bg1">
                          <a:lumMod val="65000"/>
                        </a:schemeClr>
                      </a:solidFill>
                      <a:prstDash val="solid"/>
                      <a:round/>
                      <a:headEnd type="none" w="med" len="med"/>
                      <a:tailEnd type="none" w="med" len="med"/>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0467261"/>
                  </a:ext>
                </a:extLst>
              </a:tr>
              <a:tr h="737265">
                <a:tc>
                  <a:txBody>
                    <a:bodyPr/>
                    <a:lstStyle/>
                    <a:p>
                      <a:r>
                        <a:rPr lang="en-US" sz="1400" i="1" dirty="0">
                          <a:solidFill>
                            <a:schemeClr val="tx1"/>
                          </a:solidFill>
                          <a:latin typeface="Arial" panose="020B0604020202020204" pitchFamily="34" charset="0"/>
                          <a:cs typeface="Arial" panose="020B0604020202020204" pitchFamily="34" charset="0"/>
                        </a:rPr>
                        <a:t>International Finance Cases</a:t>
                      </a:r>
                    </a:p>
                  </a:txBody>
                  <a:tcPr>
                    <a:lnL>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6133019"/>
                  </a:ext>
                </a:extLst>
              </a:tr>
            </a:tbl>
          </a:graphicData>
        </a:graphic>
      </p:graphicFrame>
      <p:graphicFrame>
        <p:nvGraphicFramePr>
          <p:cNvPr id="27" name="Table 5">
            <a:extLst>
              <a:ext uri="{FF2B5EF4-FFF2-40B4-BE49-F238E27FC236}">
                <a16:creationId xmlns:a16="http://schemas.microsoft.com/office/drawing/2014/main" id="{6D0A2A0C-56FB-4531-BC83-61DEEAC825E5}"/>
              </a:ext>
            </a:extLst>
          </p:cNvPr>
          <p:cNvGraphicFramePr>
            <a:graphicFrameLocks noGrp="1" noChangeAspect="1"/>
          </p:cNvGraphicFramePr>
          <p:nvPr>
            <p:extLst>
              <p:ext uri="{D42A27DB-BD31-4B8C-83A1-F6EECF244321}">
                <p14:modId xmlns:p14="http://schemas.microsoft.com/office/powerpoint/2010/main" val="2934807811"/>
              </p:ext>
            </p:extLst>
          </p:nvPr>
        </p:nvGraphicFramePr>
        <p:xfrm>
          <a:off x="2623435" y="4556754"/>
          <a:ext cx="2289803" cy="1076400"/>
        </p:xfrm>
        <a:graphic>
          <a:graphicData uri="http://schemas.openxmlformats.org/drawingml/2006/table">
            <a:tbl>
              <a:tblPr firstRow="1" bandRow="1">
                <a:tableStyleId>{5202B0CA-FC54-4496-8BCA-5EF66A818D29}</a:tableStyleId>
              </a:tblPr>
              <a:tblGrid>
                <a:gridCol w="2289803">
                  <a:extLst>
                    <a:ext uri="{9D8B030D-6E8A-4147-A177-3AD203B41FA5}">
                      <a16:colId xmlns:a16="http://schemas.microsoft.com/office/drawing/2014/main" val="4082477576"/>
                    </a:ext>
                  </a:extLst>
                </a:gridCol>
              </a:tblGrid>
              <a:tr h="342163">
                <a:tc>
                  <a:txBody>
                    <a:bodyPr/>
                    <a:lstStyle/>
                    <a:p>
                      <a:r>
                        <a:rPr lang="en-US" sz="1600" b="1" i="0" dirty="0">
                          <a:solidFill>
                            <a:srgbClr val="C00000"/>
                          </a:solidFill>
                          <a:latin typeface="Arial Black" panose="020B0604020202020204" pitchFamily="34" charset="0"/>
                          <a:cs typeface="Arial Black" panose="020B0604020202020204" pitchFamily="34" charset="0"/>
                        </a:rPr>
                        <a:t>NBA 5245</a:t>
                      </a:r>
                    </a:p>
                  </a:txBody>
                  <a:tcPr anchor="ctr">
                    <a:lnL>
                      <a:noFill/>
                    </a:lnL>
                    <a:lnR w="12700" cap="flat" cmpd="sng" algn="ctr">
                      <a:solidFill>
                        <a:schemeClr val="bg1">
                          <a:lumMod val="65000"/>
                        </a:schemeClr>
                      </a:solidFill>
                      <a:prstDash val="solid"/>
                      <a:round/>
                      <a:headEnd type="none" w="med" len="med"/>
                      <a:tailEnd type="none" w="med" len="med"/>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0467261"/>
                  </a:ext>
                </a:extLst>
              </a:tr>
              <a:tr h="734237">
                <a:tc>
                  <a:txBody>
                    <a:bodyPr/>
                    <a:lstStyle/>
                    <a:p>
                      <a:r>
                        <a:rPr lang="en-US" sz="1400" i="1" dirty="0">
                          <a:solidFill>
                            <a:schemeClr val="tx1"/>
                          </a:solidFill>
                          <a:latin typeface="Arial" panose="020B0604020202020204" pitchFamily="34" charset="0"/>
                          <a:cs typeface="Arial" panose="020B0604020202020204" pitchFamily="34" charset="0"/>
                        </a:rPr>
                        <a:t>Introduction to Macroeconomics</a:t>
                      </a:r>
                    </a:p>
                  </a:txBody>
                  <a:tcPr>
                    <a:lnL>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6133019"/>
                  </a:ext>
                </a:extLst>
              </a:tr>
            </a:tbl>
          </a:graphicData>
        </a:graphic>
      </p:graphicFrame>
      <p:graphicFrame>
        <p:nvGraphicFramePr>
          <p:cNvPr id="28" name="Table 5">
            <a:extLst>
              <a:ext uri="{FF2B5EF4-FFF2-40B4-BE49-F238E27FC236}">
                <a16:creationId xmlns:a16="http://schemas.microsoft.com/office/drawing/2014/main" id="{2E2B558B-CE31-4FAF-AA5B-20C3606A6849}"/>
              </a:ext>
            </a:extLst>
          </p:cNvPr>
          <p:cNvGraphicFramePr>
            <a:graphicFrameLocks noGrp="1" noChangeAspect="1"/>
          </p:cNvGraphicFramePr>
          <p:nvPr>
            <p:extLst>
              <p:ext uri="{D42A27DB-BD31-4B8C-83A1-F6EECF244321}">
                <p14:modId xmlns:p14="http://schemas.microsoft.com/office/powerpoint/2010/main" val="701867317"/>
              </p:ext>
            </p:extLst>
          </p:nvPr>
        </p:nvGraphicFramePr>
        <p:xfrm>
          <a:off x="4913238" y="4556754"/>
          <a:ext cx="2289803" cy="1076400"/>
        </p:xfrm>
        <a:graphic>
          <a:graphicData uri="http://schemas.openxmlformats.org/drawingml/2006/table">
            <a:tbl>
              <a:tblPr firstRow="1" bandRow="1">
                <a:tableStyleId>{5202B0CA-FC54-4496-8BCA-5EF66A818D29}</a:tableStyleId>
              </a:tblPr>
              <a:tblGrid>
                <a:gridCol w="2289803">
                  <a:extLst>
                    <a:ext uri="{9D8B030D-6E8A-4147-A177-3AD203B41FA5}">
                      <a16:colId xmlns:a16="http://schemas.microsoft.com/office/drawing/2014/main" val="4082477576"/>
                    </a:ext>
                  </a:extLst>
                </a:gridCol>
              </a:tblGrid>
              <a:tr h="342163">
                <a:tc>
                  <a:txBody>
                    <a:bodyPr/>
                    <a:lstStyle/>
                    <a:p>
                      <a:r>
                        <a:rPr lang="en-US" sz="1600" b="1" i="0" dirty="0">
                          <a:solidFill>
                            <a:srgbClr val="C00000"/>
                          </a:solidFill>
                          <a:latin typeface="Arial Black" panose="020B0604020202020204" pitchFamily="34" charset="0"/>
                          <a:cs typeface="Arial Black" panose="020B0604020202020204" pitchFamily="34" charset="0"/>
                        </a:rPr>
                        <a:t>NBA 6370</a:t>
                      </a:r>
                    </a:p>
                  </a:txBody>
                  <a:tcPr anchor="ctr">
                    <a:lnL>
                      <a:noFill/>
                    </a:lnL>
                    <a:lnR w="12700" cap="flat" cmpd="sng" algn="ctr">
                      <a:solidFill>
                        <a:schemeClr val="bg1">
                          <a:lumMod val="65000"/>
                        </a:schemeClr>
                      </a:solidFill>
                      <a:prstDash val="solid"/>
                      <a:round/>
                      <a:headEnd type="none" w="med" len="med"/>
                      <a:tailEnd type="none" w="med" len="med"/>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0467261"/>
                  </a:ext>
                </a:extLst>
              </a:tr>
              <a:tr h="734237">
                <a:tc>
                  <a:txBody>
                    <a:bodyPr/>
                    <a:lstStyle/>
                    <a:p>
                      <a:r>
                        <a:rPr lang="en-US" sz="1400" i="1" dirty="0">
                          <a:solidFill>
                            <a:schemeClr val="tx1"/>
                          </a:solidFill>
                          <a:latin typeface="Arial" panose="020B0604020202020204" pitchFamily="34" charset="0"/>
                          <a:cs typeface="Arial" panose="020B0604020202020204" pitchFamily="34" charset="0"/>
                        </a:rPr>
                        <a:t>Current Global issues for Business</a:t>
                      </a:r>
                    </a:p>
                  </a:txBody>
                  <a:tcPr>
                    <a:lnL>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6133019"/>
                  </a:ext>
                </a:extLst>
              </a:tr>
            </a:tbl>
          </a:graphicData>
        </a:graphic>
      </p:graphicFrame>
      <p:graphicFrame>
        <p:nvGraphicFramePr>
          <p:cNvPr id="29" name="Table 5">
            <a:extLst>
              <a:ext uri="{FF2B5EF4-FFF2-40B4-BE49-F238E27FC236}">
                <a16:creationId xmlns:a16="http://schemas.microsoft.com/office/drawing/2014/main" id="{C9CA6CDD-6DE9-4570-A3CC-A12CDB4733B4}"/>
              </a:ext>
            </a:extLst>
          </p:cNvPr>
          <p:cNvGraphicFramePr>
            <a:graphicFrameLocks noGrp="1" noChangeAspect="1"/>
          </p:cNvGraphicFramePr>
          <p:nvPr>
            <p:extLst>
              <p:ext uri="{D42A27DB-BD31-4B8C-83A1-F6EECF244321}">
                <p14:modId xmlns:p14="http://schemas.microsoft.com/office/powerpoint/2010/main" val="1597431472"/>
              </p:ext>
            </p:extLst>
          </p:nvPr>
        </p:nvGraphicFramePr>
        <p:xfrm>
          <a:off x="7203039" y="4556754"/>
          <a:ext cx="2289803" cy="1076400"/>
        </p:xfrm>
        <a:graphic>
          <a:graphicData uri="http://schemas.openxmlformats.org/drawingml/2006/table">
            <a:tbl>
              <a:tblPr firstRow="1" bandRow="1">
                <a:tableStyleId>{5202B0CA-FC54-4496-8BCA-5EF66A818D29}</a:tableStyleId>
              </a:tblPr>
              <a:tblGrid>
                <a:gridCol w="2289803">
                  <a:extLst>
                    <a:ext uri="{9D8B030D-6E8A-4147-A177-3AD203B41FA5}">
                      <a16:colId xmlns:a16="http://schemas.microsoft.com/office/drawing/2014/main" val="4082477576"/>
                    </a:ext>
                  </a:extLst>
                </a:gridCol>
              </a:tblGrid>
              <a:tr h="342163">
                <a:tc>
                  <a:txBody>
                    <a:bodyPr/>
                    <a:lstStyle/>
                    <a:p>
                      <a:r>
                        <a:rPr lang="en-US" sz="1600" b="1" i="0" dirty="0">
                          <a:solidFill>
                            <a:srgbClr val="C00000"/>
                          </a:solidFill>
                          <a:latin typeface="Arial Black" panose="020B0604020202020204" pitchFamily="34" charset="0"/>
                          <a:cs typeface="Arial Black" panose="020B0604020202020204" pitchFamily="34" charset="0"/>
                        </a:rPr>
                        <a:t>NBAY 5550</a:t>
                      </a:r>
                    </a:p>
                  </a:txBody>
                  <a:tcPr anchor="ctr">
                    <a:lnL>
                      <a:noFill/>
                    </a:lnL>
                    <a:lnR w="12700" cap="flat" cmpd="sng" algn="ctr">
                      <a:solidFill>
                        <a:schemeClr val="bg1">
                          <a:lumMod val="65000"/>
                        </a:schemeClr>
                      </a:solidFill>
                      <a:prstDash val="solid"/>
                      <a:round/>
                      <a:headEnd type="none" w="med" len="med"/>
                      <a:tailEnd type="none" w="med" len="med"/>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0467261"/>
                  </a:ext>
                </a:extLst>
              </a:tr>
              <a:tr h="734237">
                <a:tc>
                  <a:txBody>
                    <a:bodyPr/>
                    <a:lstStyle/>
                    <a:p>
                      <a:r>
                        <a:rPr lang="en-US" sz="1400" i="1" dirty="0">
                          <a:solidFill>
                            <a:schemeClr val="tx1"/>
                          </a:solidFill>
                          <a:latin typeface="Arial" panose="020B0604020202020204" pitchFamily="34" charset="0"/>
                          <a:cs typeface="Arial" panose="020B0604020202020204" pitchFamily="34" charset="0"/>
                        </a:rPr>
                        <a:t>Entrepreneurship and Alternative Finance in Emerging Economies</a:t>
                      </a:r>
                    </a:p>
                  </a:txBody>
                  <a:tcPr>
                    <a:lnL>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6133019"/>
                  </a:ext>
                </a:extLst>
              </a:tr>
            </a:tbl>
          </a:graphicData>
        </a:graphic>
      </p:graphicFrame>
      <p:graphicFrame>
        <p:nvGraphicFramePr>
          <p:cNvPr id="30" name="Table 5">
            <a:extLst>
              <a:ext uri="{FF2B5EF4-FFF2-40B4-BE49-F238E27FC236}">
                <a16:creationId xmlns:a16="http://schemas.microsoft.com/office/drawing/2014/main" id="{C739F56A-E088-4625-9EE7-A465385F2D30}"/>
              </a:ext>
            </a:extLst>
          </p:cNvPr>
          <p:cNvGraphicFramePr>
            <a:graphicFrameLocks noGrp="1" noChangeAspect="1"/>
          </p:cNvGraphicFramePr>
          <p:nvPr>
            <p:extLst>
              <p:ext uri="{D42A27DB-BD31-4B8C-83A1-F6EECF244321}">
                <p14:modId xmlns:p14="http://schemas.microsoft.com/office/powerpoint/2010/main" val="3721860003"/>
              </p:ext>
            </p:extLst>
          </p:nvPr>
        </p:nvGraphicFramePr>
        <p:xfrm>
          <a:off x="9492840" y="4556754"/>
          <a:ext cx="2289803" cy="1076400"/>
        </p:xfrm>
        <a:graphic>
          <a:graphicData uri="http://schemas.openxmlformats.org/drawingml/2006/table">
            <a:tbl>
              <a:tblPr firstRow="1" bandRow="1">
                <a:tableStyleId>{5202B0CA-FC54-4496-8BCA-5EF66A818D29}</a:tableStyleId>
              </a:tblPr>
              <a:tblGrid>
                <a:gridCol w="2289803">
                  <a:extLst>
                    <a:ext uri="{9D8B030D-6E8A-4147-A177-3AD203B41FA5}">
                      <a16:colId xmlns:a16="http://schemas.microsoft.com/office/drawing/2014/main" val="4082477576"/>
                    </a:ext>
                  </a:extLst>
                </a:gridCol>
              </a:tblGrid>
              <a:tr h="342163">
                <a:tc>
                  <a:txBody>
                    <a:bodyPr/>
                    <a:lstStyle/>
                    <a:p>
                      <a:r>
                        <a:rPr lang="en-US" sz="1600" b="1" i="0" dirty="0">
                          <a:solidFill>
                            <a:srgbClr val="C00000"/>
                          </a:solidFill>
                          <a:latin typeface="Arial Black" panose="020B0604020202020204" pitchFamily="34" charset="0"/>
                          <a:cs typeface="Arial Black" panose="020B0604020202020204" pitchFamily="34" charset="0"/>
                        </a:rPr>
                        <a:t>NBA 6530</a:t>
                      </a:r>
                    </a:p>
                  </a:txBody>
                  <a:tcPr anchor="ctr">
                    <a:lnL>
                      <a:noFill/>
                    </a:lnL>
                    <a:lnR w="12700" cap="flat" cmpd="sng" algn="ctr">
                      <a:solidFill>
                        <a:schemeClr val="bg1">
                          <a:lumMod val="65000"/>
                        </a:schemeClr>
                      </a:solidFill>
                      <a:prstDash val="solid"/>
                      <a:round/>
                      <a:headEnd type="none" w="med" len="med"/>
                      <a:tailEnd type="none" w="med" len="med"/>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0467261"/>
                  </a:ext>
                </a:extLst>
              </a:tr>
              <a:tr h="734237">
                <a:tc>
                  <a:txBody>
                    <a:bodyPr/>
                    <a:lstStyle/>
                    <a:p>
                      <a:r>
                        <a:rPr lang="en-US" sz="1400" i="1" dirty="0">
                          <a:solidFill>
                            <a:schemeClr val="tx1"/>
                          </a:solidFill>
                          <a:latin typeface="Arial" panose="020B0604020202020204" pitchFamily="34" charset="0"/>
                          <a:cs typeface="Arial" panose="020B0604020202020204" pitchFamily="34" charset="0"/>
                        </a:rPr>
                        <a:t>Strategic Alliances</a:t>
                      </a:r>
                    </a:p>
                  </a:txBody>
                  <a:tcPr>
                    <a:lnL>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6133019"/>
                  </a:ext>
                </a:extLst>
              </a:tr>
            </a:tbl>
          </a:graphicData>
        </a:graphic>
      </p:graphicFrame>
      <p:sp>
        <p:nvSpPr>
          <p:cNvPr id="31" name="TextBox 30">
            <a:extLst>
              <a:ext uri="{FF2B5EF4-FFF2-40B4-BE49-F238E27FC236}">
                <a16:creationId xmlns:a16="http://schemas.microsoft.com/office/drawing/2014/main" id="{053638C7-ACB8-48A1-85B0-E83384B24D5A}"/>
              </a:ext>
            </a:extLst>
          </p:cNvPr>
          <p:cNvSpPr txBox="1"/>
          <p:nvPr/>
        </p:nvSpPr>
        <p:spPr>
          <a:xfrm>
            <a:off x="3248048" y="6186319"/>
            <a:ext cx="5695904" cy="584775"/>
          </a:xfrm>
          <a:prstGeom prst="rect">
            <a:avLst/>
          </a:prstGeom>
          <a:noFill/>
        </p:spPr>
        <p:txBody>
          <a:bodyPr wrap="square" rtlCol="0">
            <a:spAutoFit/>
          </a:bodyPr>
          <a:lstStyle/>
          <a:p>
            <a:pPr lvl="0" algn="ctr">
              <a:spcBef>
                <a:spcPts val="1200"/>
              </a:spcBef>
            </a:pPr>
            <a:r>
              <a:rPr lang="en-US" sz="1600" b="1" dirty="0">
                <a:latin typeface="Arial" panose="020B0604020202020204" pitchFamily="34" charset="0"/>
                <a:ea typeface="Lato" panose="020F0502020204030203" pitchFamily="34" charset="0"/>
                <a:cs typeface="Arial" panose="020B0604020202020204" pitchFamily="34" charset="0"/>
              </a:rPr>
              <a:t>Courses are not limited to the ones above and change every year. Suggestions are welcome</a:t>
            </a:r>
          </a:p>
        </p:txBody>
      </p:sp>
      <p:sp>
        <p:nvSpPr>
          <p:cNvPr id="32" name="Прямоугольник 30">
            <a:extLst>
              <a:ext uri="{FF2B5EF4-FFF2-40B4-BE49-F238E27FC236}">
                <a16:creationId xmlns:a16="http://schemas.microsoft.com/office/drawing/2014/main" id="{4D269B06-A3CC-4B2E-BB9A-A88F4ECBF304}"/>
              </a:ext>
            </a:extLst>
          </p:cNvPr>
          <p:cNvSpPr/>
          <p:nvPr/>
        </p:nvSpPr>
        <p:spPr>
          <a:xfrm>
            <a:off x="87132" y="1952959"/>
            <a:ext cx="2913310" cy="27502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anose="020B0604020202020204" pitchFamily="34" charset="0"/>
                <a:ea typeface="Lato" panose="020F0502020204030203" pitchFamily="34" charset="0"/>
                <a:cs typeface="Arial" panose="020B0604020202020204" pitchFamily="34" charset="0"/>
              </a:rPr>
              <a:t>2-YEAR MBAS/AMBAS</a:t>
            </a:r>
            <a:endParaRPr lang="ru-RU" sz="1200" dirty="0">
              <a:latin typeface="Georgia" panose="02040502050405020303" pitchFamily="18" charset="0"/>
            </a:endParaRPr>
          </a:p>
        </p:txBody>
      </p:sp>
    </p:spTree>
    <p:extLst>
      <p:ext uri="{BB962C8B-B14F-4D97-AF65-F5344CB8AC3E}">
        <p14:creationId xmlns:p14="http://schemas.microsoft.com/office/powerpoint/2010/main" val="3110482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D614F829-C099-1A49-8AB9-CDBDB5FB9C25}"/>
              </a:ext>
            </a:extLst>
          </p:cNvPr>
          <p:cNvCxnSpPr>
            <a:cxnSpLocks/>
          </p:cNvCxnSpPr>
          <p:nvPr/>
        </p:nvCxnSpPr>
        <p:spPr>
          <a:xfrm>
            <a:off x="964462" y="541053"/>
            <a:ext cx="10142809"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Footer Placeholder 4">
            <a:extLst>
              <a:ext uri="{FF2B5EF4-FFF2-40B4-BE49-F238E27FC236}">
                <a16:creationId xmlns:a16="http://schemas.microsoft.com/office/drawing/2014/main" id="{6EDD4ABE-872F-A24A-B866-DEF2B30EC4C6}"/>
              </a:ext>
            </a:extLst>
          </p:cNvPr>
          <p:cNvSpPr txBox="1">
            <a:spLocks/>
          </p:cNvSpPr>
          <p:nvPr/>
        </p:nvSpPr>
        <p:spPr>
          <a:xfrm>
            <a:off x="4038599" y="6362046"/>
            <a:ext cx="7788639" cy="365125"/>
          </a:xfrm>
          <a:prstGeom prst="rect">
            <a:avLst/>
          </a:prstGeom>
        </p:spPr>
        <p:txBody>
          <a:bodyP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lumMod val="65000"/>
                    <a:lumOff val="35000"/>
                  </a:schemeClr>
                </a:solidFill>
                <a:latin typeface="Arial" panose="020B0604020202020204" pitchFamily="34" charset="0"/>
                <a:cs typeface="Arial" panose="020B0604020202020204" pitchFamily="34" charset="0"/>
              </a:rPr>
              <a:t>Cornell SC Johnson College of Business    </a:t>
            </a:r>
            <a:fld id="{6BC6B64C-2C78-0546-8075-679D924F1D06}" type="slidenum">
              <a:rPr lang="en-US" smtClean="0">
                <a:solidFill>
                  <a:schemeClr val="tx1">
                    <a:lumMod val="65000"/>
                    <a:lumOff val="35000"/>
                  </a:schemeClr>
                </a:solidFill>
                <a:latin typeface="Arial" panose="020B0604020202020204" pitchFamily="34" charset="0"/>
                <a:cs typeface="Arial" panose="020B0604020202020204" pitchFamily="34" charset="0"/>
              </a:rPr>
              <a:pPr/>
              <a:t>8</a:t>
            </a:fld>
            <a:endParaRPr lang="en-US"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8" name="Title 2">
            <a:extLst>
              <a:ext uri="{FF2B5EF4-FFF2-40B4-BE49-F238E27FC236}">
                <a16:creationId xmlns:a16="http://schemas.microsoft.com/office/drawing/2014/main" id="{2CAC08E5-2E2B-4A6C-A009-D33075FFA55C}"/>
              </a:ext>
            </a:extLst>
          </p:cNvPr>
          <p:cNvSpPr txBox="1">
            <a:spLocks/>
          </p:cNvSpPr>
          <p:nvPr/>
        </p:nvSpPr>
        <p:spPr>
          <a:xfrm>
            <a:off x="837261" y="671681"/>
            <a:ext cx="11260003" cy="122940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C00000"/>
                </a:solidFill>
                <a:latin typeface="Arial Black" panose="020B0604020202020204" pitchFamily="34" charset="0"/>
                <a:cs typeface="Arial Black" panose="020B0604020202020204" pitchFamily="34" charset="0"/>
              </a:rPr>
              <a:t>REQUIREMENTS EMI FELLOWS</a:t>
            </a:r>
            <a:endParaRPr lang="en-US" sz="3600" b="1" dirty="0">
              <a:solidFill>
                <a:srgbClr val="C00000"/>
              </a:solidFill>
              <a:effectLst>
                <a:outerShdw blurRad="50800" dist="38100" dir="8100000" algn="tr" rotWithShape="0">
                  <a:prstClr val="black">
                    <a:alpha val="40000"/>
                  </a:prstClr>
                </a:outerShdw>
              </a:effectLst>
              <a:latin typeface="Arial Black" panose="020B0604020202020204" pitchFamily="34" charset="0"/>
              <a:cs typeface="Arial Black" panose="020B0604020202020204" pitchFamily="34" charset="0"/>
            </a:endParaRPr>
          </a:p>
        </p:txBody>
      </p:sp>
      <p:sp>
        <p:nvSpPr>
          <p:cNvPr id="9" name="TextBox 8">
            <a:extLst>
              <a:ext uri="{FF2B5EF4-FFF2-40B4-BE49-F238E27FC236}">
                <a16:creationId xmlns:a16="http://schemas.microsoft.com/office/drawing/2014/main" id="{B81727CC-BA35-4027-B66B-D05D2E393049}"/>
              </a:ext>
            </a:extLst>
          </p:cNvPr>
          <p:cNvSpPr txBox="1"/>
          <p:nvPr/>
        </p:nvSpPr>
        <p:spPr>
          <a:xfrm>
            <a:off x="527782" y="1301508"/>
            <a:ext cx="11136436" cy="400110"/>
          </a:xfrm>
          <a:prstGeom prst="rect">
            <a:avLst/>
          </a:prstGeom>
          <a:noFill/>
        </p:spPr>
        <p:txBody>
          <a:bodyPr wrap="square" rtlCol="0">
            <a:spAutoFit/>
          </a:bodyPr>
          <a:lstStyle/>
          <a:p>
            <a:pPr lvl="0" algn="ctr">
              <a:spcBef>
                <a:spcPts val="1200"/>
              </a:spcBef>
            </a:pPr>
            <a:r>
              <a:rPr lang="en-US" sz="2000" b="1" i="1" dirty="0">
                <a:solidFill>
                  <a:srgbClr val="C00000"/>
                </a:solidFill>
                <a:latin typeface="Arial" panose="020B0604020202020204" pitchFamily="34" charset="0"/>
                <a:ea typeface="Lato" panose="020F0502020204030203" pitchFamily="34" charset="0"/>
                <a:cs typeface="Arial" panose="020B0604020202020204" pitchFamily="34" charset="0"/>
              </a:rPr>
              <a:t>Suggested courses Cornell Tech</a:t>
            </a:r>
          </a:p>
        </p:txBody>
      </p:sp>
      <p:graphicFrame>
        <p:nvGraphicFramePr>
          <p:cNvPr id="14" name="Table 5">
            <a:extLst>
              <a:ext uri="{FF2B5EF4-FFF2-40B4-BE49-F238E27FC236}">
                <a16:creationId xmlns:a16="http://schemas.microsoft.com/office/drawing/2014/main" id="{0B255730-60D4-4B27-BE96-1A67C6E60133}"/>
              </a:ext>
            </a:extLst>
          </p:cNvPr>
          <p:cNvGraphicFramePr>
            <a:graphicFrameLocks noGrp="1" noChangeAspect="1"/>
          </p:cNvGraphicFramePr>
          <p:nvPr>
            <p:extLst>
              <p:ext uri="{D42A27DB-BD31-4B8C-83A1-F6EECF244321}">
                <p14:modId xmlns:p14="http://schemas.microsoft.com/office/powerpoint/2010/main" val="1828298615"/>
              </p:ext>
            </p:extLst>
          </p:nvPr>
        </p:nvGraphicFramePr>
        <p:xfrm>
          <a:off x="2623435" y="2403956"/>
          <a:ext cx="2289803" cy="1076400"/>
        </p:xfrm>
        <a:graphic>
          <a:graphicData uri="http://schemas.openxmlformats.org/drawingml/2006/table">
            <a:tbl>
              <a:tblPr firstRow="1" bandRow="1">
                <a:tableStyleId>{5202B0CA-FC54-4496-8BCA-5EF66A818D29}</a:tableStyleId>
              </a:tblPr>
              <a:tblGrid>
                <a:gridCol w="2289803">
                  <a:extLst>
                    <a:ext uri="{9D8B030D-6E8A-4147-A177-3AD203B41FA5}">
                      <a16:colId xmlns:a16="http://schemas.microsoft.com/office/drawing/2014/main" val="4082477576"/>
                    </a:ext>
                  </a:extLst>
                </a:gridCol>
              </a:tblGrid>
              <a:tr h="342163">
                <a:tc>
                  <a:txBody>
                    <a:bodyPr/>
                    <a:lstStyle/>
                    <a:p>
                      <a:r>
                        <a:rPr lang="en-US" sz="1600" b="1" i="0" dirty="0">
                          <a:solidFill>
                            <a:srgbClr val="C00000"/>
                          </a:solidFill>
                          <a:latin typeface="Arial Black" panose="020B0604020202020204" pitchFamily="34" charset="0"/>
                          <a:cs typeface="Arial Black" panose="020B0604020202020204" pitchFamily="34" charset="0"/>
                        </a:rPr>
                        <a:t>NBAY 6660</a:t>
                      </a:r>
                    </a:p>
                  </a:txBody>
                  <a:tcPr anchor="ctr">
                    <a:lnL>
                      <a:noFill/>
                    </a:lnL>
                    <a:lnR w="12700" cap="flat" cmpd="sng" algn="ctr">
                      <a:solidFill>
                        <a:schemeClr val="bg1">
                          <a:lumMod val="65000"/>
                        </a:schemeClr>
                      </a:solidFill>
                      <a:prstDash val="solid"/>
                      <a:round/>
                      <a:headEnd type="none" w="med" len="med"/>
                      <a:tailEnd type="none" w="med" len="med"/>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0467261"/>
                  </a:ext>
                </a:extLst>
              </a:tr>
              <a:tr h="734237">
                <a:tc>
                  <a:txBody>
                    <a:bodyPr/>
                    <a:lstStyle/>
                    <a:p>
                      <a:r>
                        <a:rPr lang="en-US" sz="1400" i="1" dirty="0">
                          <a:solidFill>
                            <a:schemeClr val="tx1"/>
                          </a:solidFill>
                          <a:latin typeface="Arial" panose="020B0604020202020204" pitchFamily="34" charset="0"/>
                          <a:cs typeface="Arial" panose="020B0604020202020204" pitchFamily="34" charset="0"/>
                        </a:rPr>
                        <a:t>Negotiations</a:t>
                      </a:r>
                    </a:p>
                  </a:txBody>
                  <a:tcPr>
                    <a:lnL>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6133019"/>
                  </a:ext>
                </a:extLst>
              </a:tr>
            </a:tbl>
          </a:graphicData>
        </a:graphic>
      </p:graphicFrame>
      <p:graphicFrame>
        <p:nvGraphicFramePr>
          <p:cNvPr id="15" name="Table 5">
            <a:extLst>
              <a:ext uri="{FF2B5EF4-FFF2-40B4-BE49-F238E27FC236}">
                <a16:creationId xmlns:a16="http://schemas.microsoft.com/office/drawing/2014/main" id="{F756D2BB-4AC7-4F0A-AF40-709EE85012C9}"/>
              </a:ext>
            </a:extLst>
          </p:cNvPr>
          <p:cNvGraphicFramePr>
            <a:graphicFrameLocks noGrp="1" noChangeAspect="1"/>
          </p:cNvGraphicFramePr>
          <p:nvPr>
            <p:extLst>
              <p:ext uri="{D42A27DB-BD31-4B8C-83A1-F6EECF244321}">
                <p14:modId xmlns:p14="http://schemas.microsoft.com/office/powerpoint/2010/main" val="1172836509"/>
              </p:ext>
            </p:extLst>
          </p:nvPr>
        </p:nvGraphicFramePr>
        <p:xfrm>
          <a:off x="4913238" y="2403956"/>
          <a:ext cx="2289803" cy="1076400"/>
        </p:xfrm>
        <a:graphic>
          <a:graphicData uri="http://schemas.openxmlformats.org/drawingml/2006/table">
            <a:tbl>
              <a:tblPr firstRow="1" bandRow="1">
                <a:tableStyleId>{5202B0CA-FC54-4496-8BCA-5EF66A818D29}</a:tableStyleId>
              </a:tblPr>
              <a:tblGrid>
                <a:gridCol w="2289803">
                  <a:extLst>
                    <a:ext uri="{9D8B030D-6E8A-4147-A177-3AD203B41FA5}">
                      <a16:colId xmlns:a16="http://schemas.microsoft.com/office/drawing/2014/main" val="4082477576"/>
                    </a:ext>
                  </a:extLst>
                </a:gridCol>
              </a:tblGrid>
              <a:tr h="342163">
                <a:tc>
                  <a:txBody>
                    <a:bodyPr/>
                    <a:lstStyle/>
                    <a:p>
                      <a:r>
                        <a:rPr lang="en-US" sz="1600" b="1" i="0" dirty="0">
                          <a:solidFill>
                            <a:srgbClr val="C00000"/>
                          </a:solidFill>
                          <a:latin typeface="Arial Black" panose="020B0604020202020204" pitchFamily="34" charset="0"/>
                          <a:cs typeface="Arial Black" panose="020B0604020202020204" pitchFamily="34" charset="0"/>
                        </a:rPr>
                        <a:t>NBAY 5240</a:t>
                      </a:r>
                    </a:p>
                  </a:txBody>
                  <a:tcPr anchor="ctr">
                    <a:lnL>
                      <a:noFill/>
                    </a:lnL>
                    <a:lnR w="12700" cap="flat" cmpd="sng" algn="ctr">
                      <a:solidFill>
                        <a:schemeClr val="bg1">
                          <a:lumMod val="65000"/>
                        </a:schemeClr>
                      </a:solidFill>
                      <a:prstDash val="solid"/>
                      <a:round/>
                      <a:headEnd type="none" w="med" len="med"/>
                      <a:tailEnd type="none" w="med" len="med"/>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0467261"/>
                  </a:ext>
                </a:extLst>
              </a:tr>
              <a:tr h="734237">
                <a:tc>
                  <a:txBody>
                    <a:bodyPr/>
                    <a:lstStyle/>
                    <a:p>
                      <a:r>
                        <a:rPr lang="en-US" sz="1400" i="1" dirty="0">
                          <a:solidFill>
                            <a:schemeClr val="tx1"/>
                          </a:solidFill>
                          <a:latin typeface="Arial" panose="020B0604020202020204" pitchFamily="34" charset="0"/>
                          <a:cs typeface="Arial" panose="020B0604020202020204" pitchFamily="34" charset="0"/>
                        </a:rPr>
                        <a:t>Macroeconomics &amp; International Trade</a:t>
                      </a:r>
                    </a:p>
                  </a:txBody>
                  <a:tcPr>
                    <a:lnL>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6133019"/>
                  </a:ext>
                </a:extLst>
              </a:tr>
            </a:tbl>
          </a:graphicData>
        </a:graphic>
      </p:graphicFrame>
      <p:graphicFrame>
        <p:nvGraphicFramePr>
          <p:cNvPr id="16" name="Table 5">
            <a:extLst>
              <a:ext uri="{FF2B5EF4-FFF2-40B4-BE49-F238E27FC236}">
                <a16:creationId xmlns:a16="http://schemas.microsoft.com/office/drawing/2014/main" id="{CEA6DD4E-7230-432C-8A05-DE384D176C5A}"/>
              </a:ext>
            </a:extLst>
          </p:cNvPr>
          <p:cNvGraphicFramePr>
            <a:graphicFrameLocks noGrp="1" noChangeAspect="1"/>
          </p:cNvGraphicFramePr>
          <p:nvPr>
            <p:extLst>
              <p:ext uri="{D42A27DB-BD31-4B8C-83A1-F6EECF244321}">
                <p14:modId xmlns:p14="http://schemas.microsoft.com/office/powerpoint/2010/main" val="2463965314"/>
              </p:ext>
            </p:extLst>
          </p:nvPr>
        </p:nvGraphicFramePr>
        <p:xfrm>
          <a:off x="7203041" y="2403956"/>
          <a:ext cx="2289803" cy="1076400"/>
        </p:xfrm>
        <a:graphic>
          <a:graphicData uri="http://schemas.openxmlformats.org/drawingml/2006/table">
            <a:tbl>
              <a:tblPr firstRow="1" bandRow="1">
                <a:tableStyleId>{5202B0CA-FC54-4496-8BCA-5EF66A818D29}</a:tableStyleId>
              </a:tblPr>
              <a:tblGrid>
                <a:gridCol w="2289803">
                  <a:extLst>
                    <a:ext uri="{9D8B030D-6E8A-4147-A177-3AD203B41FA5}">
                      <a16:colId xmlns:a16="http://schemas.microsoft.com/office/drawing/2014/main" val="4082477576"/>
                    </a:ext>
                  </a:extLst>
                </a:gridCol>
              </a:tblGrid>
              <a:tr h="342163">
                <a:tc>
                  <a:txBody>
                    <a:bodyPr/>
                    <a:lstStyle/>
                    <a:p>
                      <a:r>
                        <a:rPr lang="en-US" sz="1600" b="1" i="0" dirty="0">
                          <a:solidFill>
                            <a:srgbClr val="C00000"/>
                          </a:solidFill>
                          <a:latin typeface="Arial Black" panose="020B0604020202020204" pitchFamily="34" charset="0"/>
                          <a:cs typeface="Arial Black" panose="020B0604020202020204" pitchFamily="34" charset="0"/>
                        </a:rPr>
                        <a:t>INFO 5330</a:t>
                      </a:r>
                    </a:p>
                  </a:txBody>
                  <a:tcPr anchor="ctr">
                    <a:lnL>
                      <a:noFill/>
                    </a:lnL>
                    <a:lnR w="12700" cap="flat" cmpd="sng" algn="ctr">
                      <a:solidFill>
                        <a:schemeClr val="bg1">
                          <a:lumMod val="65000"/>
                        </a:schemeClr>
                      </a:solidFill>
                      <a:prstDash val="solid"/>
                      <a:round/>
                      <a:headEnd type="none" w="med" len="med"/>
                      <a:tailEnd type="none" w="med" len="med"/>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0467261"/>
                  </a:ext>
                </a:extLst>
              </a:tr>
              <a:tr h="734237">
                <a:tc>
                  <a:txBody>
                    <a:bodyPr/>
                    <a:lstStyle/>
                    <a:p>
                      <a:r>
                        <a:rPr lang="en-US" sz="1400" i="1" dirty="0">
                          <a:solidFill>
                            <a:schemeClr val="tx1"/>
                          </a:solidFill>
                          <a:latin typeface="Arial" panose="020B0604020202020204" pitchFamily="34" charset="0"/>
                          <a:cs typeface="Arial" panose="020B0604020202020204" pitchFamily="34" charset="0"/>
                        </a:rPr>
                        <a:t>Technology, Media and Democracy</a:t>
                      </a:r>
                    </a:p>
                  </a:txBody>
                  <a:tcPr>
                    <a:lnL>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6133019"/>
                  </a:ext>
                </a:extLst>
              </a:tr>
            </a:tbl>
          </a:graphicData>
        </a:graphic>
      </p:graphicFrame>
      <p:graphicFrame>
        <p:nvGraphicFramePr>
          <p:cNvPr id="17" name="Table 5">
            <a:extLst>
              <a:ext uri="{FF2B5EF4-FFF2-40B4-BE49-F238E27FC236}">
                <a16:creationId xmlns:a16="http://schemas.microsoft.com/office/drawing/2014/main" id="{1A321318-82DA-43A5-A4C5-D84B6EC59E6B}"/>
              </a:ext>
            </a:extLst>
          </p:cNvPr>
          <p:cNvGraphicFramePr>
            <a:graphicFrameLocks noGrp="1" noChangeAspect="1"/>
          </p:cNvGraphicFramePr>
          <p:nvPr>
            <p:extLst>
              <p:ext uri="{D42A27DB-BD31-4B8C-83A1-F6EECF244321}">
                <p14:modId xmlns:p14="http://schemas.microsoft.com/office/powerpoint/2010/main" val="945230404"/>
              </p:ext>
            </p:extLst>
          </p:nvPr>
        </p:nvGraphicFramePr>
        <p:xfrm>
          <a:off x="9492844" y="2403956"/>
          <a:ext cx="2289803" cy="1076400"/>
        </p:xfrm>
        <a:graphic>
          <a:graphicData uri="http://schemas.openxmlformats.org/drawingml/2006/table">
            <a:tbl>
              <a:tblPr firstRow="1" bandRow="1">
                <a:tableStyleId>{5202B0CA-FC54-4496-8BCA-5EF66A818D29}</a:tableStyleId>
              </a:tblPr>
              <a:tblGrid>
                <a:gridCol w="2289803">
                  <a:extLst>
                    <a:ext uri="{9D8B030D-6E8A-4147-A177-3AD203B41FA5}">
                      <a16:colId xmlns:a16="http://schemas.microsoft.com/office/drawing/2014/main" val="4082477576"/>
                    </a:ext>
                  </a:extLst>
                </a:gridCol>
              </a:tblGrid>
              <a:tr h="342163">
                <a:tc>
                  <a:txBody>
                    <a:bodyPr/>
                    <a:lstStyle/>
                    <a:p>
                      <a:r>
                        <a:rPr lang="en-US" sz="1600" b="1" i="0" dirty="0">
                          <a:solidFill>
                            <a:srgbClr val="C00000"/>
                          </a:solidFill>
                          <a:latin typeface="Arial Black" panose="020B0604020202020204" pitchFamily="34" charset="0"/>
                          <a:cs typeface="Arial Black" panose="020B0604020202020204" pitchFamily="34" charset="0"/>
                        </a:rPr>
                        <a:t>NBAY 5100</a:t>
                      </a:r>
                    </a:p>
                  </a:txBody>
                  <a:tcPr anchor="ctr">
                    <a:lnL>
                      <a:noFill/>
                    </a:lnL>
                    <a:lnR w="12700" cap="flat" cmpd="sng" algn="ctr">
                      <a:solidFill>
                        <a:schemeClr val="bg1">
                          <a:lumMod val="65000"/>
                        </a:schemeClr>
                      </a:solidFill>
                      <a:prstDash val="solid"/>
                      <a:round/>
                      <a:headEnd type="none" w="med" len="med"/>
                      <a:tailEnd type="none" w="med" len="med"/>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0467261"/>
                  </a:ext>
                </a:extLst>
              </a:tr>
              <a:tr h="734237">
                <a:tc>
                  <a:txBody>
                    <a:bodyPr/>
                    <a:lstStyle/>
                    <a:p>
                      <a:r>
                        <a:rPr lang="en-US" sz="1400" i="1" dirty="0">
                          <a:solidFill>
                            <a:schemeClr val="tx1"/>
                          </a:solidFill>
                          <a:latin typeface="Arial" panose="020B0604020202020204" pitchFamily="34" charset="0"/>
                          <a:cs typeface="Arial" panose="020B0604020202020204" pitchFamily="34" charset="0"/>
                        </a:rPr>
                        <a:t>Social Entrepreneurship</a:t>
                      </a:r>
                    </a:p>
                  </a:txBody>
                  <a:tcPr>
                    <a:lnL>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6133019"/>
                  </a:ext>
                </a:extLst>
              </a:tr>
            </a:tbl>
          </a:graphicData>
        </a:graphic>
      </p:graphicFrame>
      <p:graphicFrame>
        <p:nvGraphicFramePr>
          <p:cNvPr id="20" name="Table 5">
            <a:extLst>
              <a:ext uri="{FF2B5EF4-FFF2-40B4-BE49-F238E27FC236}">
                <a16:creationId xmlns:a16="http://schemas.microsoft.com/office/drawing/2014/main" id="{803FB991-E3FD-4905-A65A-19B1DA0CF5E7}"/>
              </a:ext>
            </a:extLst>
          </p:cNvPr>
          <p:cNvGraphicFramePr>
            <a:graphicFrameLocks noGrp="1" noChangeAspect="1"/>
          </p:cNvGraphicFramePr>
          <p:nvPr>
            <p:extLst>
              <p:ext uri="{D42A27DB-BD31-4B8C-83A1-F6EECF244321}">
                <p14:modId xmlns:p14="http://schemas.microsoft.com/office/powerpoint/2010/main" val="4243406072"/>
              </p:ext>
            </p:extLst>
          </p:nvPr>
        </p:nvGraphicFramePr>
        <p:xfrm>
          <a:off x="333632" y="3480356"/>
          <a:ext cx="2289803" cy="1076399"/>
        </p:xfrm>
        <a:graphic>
          <a:graphicData uri="http://schemas.openxmlformats.org/drawingml/2006/table">
            <a:tbl>
              <a:tblPr firstRow="1" bandRow="1">
                <a:tableStyleId>{5202B0CA-FC54-4496-8BCA-5EF66A818D29}</a:tableStyleId>
              </a:tblPr>
              <a:tblGrid>
                <a:gridCol w="2289803">
                  <a:extLst>
                    <a:ext uri="{9D8B030D-6E8A-4147-A177-3AD203B41FA5}">
                      <a16:colId xmlns:a16="http://schemas.microsoft.com/office/drawing/2014/main" val="4082477576"/>
                    </a:ext>
                  </a:extLst>
                </a:gridCol>
              </a:tblGrid>
              <a:tr h="339134">
                <a:tc>
                  <a:txBody>
                    <a:bodyPr/>
                    <a:lstStyle/>
                    <a:p>
                      <a:r>
                        <a:rPr lang="en-US" sz="1600" b="1" i="0" dirty="0">
                          <a:solidFill>
                            <a:srgbClr val="C00000"/>
                          </a:solidFill>
                          <a:latin typeface="Arial Black" panose="020B0604020202020204" pitchFamily="34" charset="0"/>
                          <a:cs typeface="Arial Black" panose="020B0604020202020204" pitchFamily="34" charset="0"/>
                        </a:rPr>
                        <a:t>NBAY 6130</a:t>
                      </a:r>
                    </a:p>
                  </a:txBody>
                  <a:tcPr anchor="ctr">
                    <a:lnL>
                      <a:noFill/>
                    </a:lnL>
                    <a:lnR w="12700" cap="flat" cmpd="sng" algn="ctr">
                      <a:solidFill>
                        <a:schemeClr val="bg1">
                          <a:lumMod val="65000"/>
                        </a:schemeClr>
                      </a:solidFill>
                      <a:prstDash val="solid"/>
                      <a:round/>
                      <a:headEnd type="none" w="med" len="med"/>
                      <a:tailEnd type="none" w="med" len="med"/>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0467261"/>
                  </a:ext>
                </a:extLst>
              </a:tr>
              <a:tr h="737265">
                <a:tc>
                  <a:txBody>
                    <a:bodyPr/>
                    <a:lstStyle/>
                    <a:p>
                      <a:r>
                        <a:rPr lang="en-US" sz="1400" i="1" dirty="0">
                          <a:solidFill>
                            <a:schemeClr val="tx1"/>
                          </a:solidFill>
                          <a:latin typeface="Arial" panose="020B0604020202020204" pitchFamily="34" charset="0"/>
                          <a:cs typeface="Arial" panose="020B0604020202020204" pitchFamily="34" charset="0"/>
                        </a:rPr>
                        <a:t>Women Leading in Tech</a:t>
                      </a:r>
                    </a:p>
                  </a:txBody>
                  <a:tcPr>
                    <a:lnL>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6133019"/>
                  </a:ext>
                </a:extLst>
              </a:tr>
            </a:tbl>
          </a:graphicData>
        </a:graphic>
      </p:graphicFrame>
      <p:graphicFrame>
        <p:nvGraphicFramePr>
          <p:cNvPr id="22" name="Table 5">
            <a:extLst>
              <a:ext uri="{FF2B5EF4-FFF2-40B4-BE49-F238E27FC236}">
                <a16:creationId xmlns:a16="http://schemas.microsoft.com/office/drawing/2014/main" id="{AEEAC718-7B45-42FC-8DA7-2A365A4FEA06}"/>
              </a:ext>
            </a:extLst>
          </p:cNvPr>
          <p:cNvGraphicFramePr>
            <a:graphicFrameLocks noGrp="1" noChangeAspect="1"/>
          </p:cNvGraphicFramePr>
          <p:nvPr>
            <p:extLst>
              <p:ext uri="{D42A27DB-BD31-4B8C-83A1-F6EECF244321}">
                <p14:modId xmlns:p14="http://schemas.microsoft.com/office/powerpoint/2010/main" val="3589631465"/>
              </p:ext>
            </p:extLst>
          </p:nvPr>
        </p:nvGraphicFramePr>
        <p:xfrm>
          <a:off x="2623435" y="3480355"/>
          <a:ext cx="2289803" cy="1076400"/>
        </p:xfrm>
        <a:graphic>
          <a:graphicData uri="http://schemas.openxmlformats.org/drawingml/2006/table">
            <a:tbl>
              <a:tblPr firstRow="1" bandRow="1">
                <a:tableStyleId>{5202B0CA-FC54-4496-8BCA-5EF66A818D29}</a:tableStyleId>
              </a:tblPr>
              <a:tblGrid>
                <a:gridCol w="2289803">
                  <a:extLst>
                    <a:ext uri="{9D8B030D-6E8A-4147-A177-3AD203B41FA5}">
                      <a16:colId xmlns:a16="http://schemas.microsoft.com/office/drawing/2014/main" val="4082477576"/>
                    </a:ext>
                  </a:extLst>
                </a:gridCol>
              </a:tblGrid>
              <a:tr h="342163">
                <a:tc>
                  <a:txBody>
                    <a:bodyPr/>
                    <a:lstStyle/>
                    <a:p>
                      <a:r>
                        <a:rPr lang="en-US" sz="1600" b="1" i="0" dirty="0">
                          <a:solidFill>
                            <a:srgbClr val="C00000"/>
                          </a:solidFill>
                          <a:latin typeface="Arial Black" panose="020B0604020202020204" pitchFamily="34" charset="0"/>
                          <a:cs typeface="Arial Black" panose="020B0604020202020204" pitchFamily="34" charset="0"/>
                        </a:rPr>
                        <a:t>NBAY 5300</a:t>
                      </a:r>
                    </a:p>
                  </a:txBody>
                  <a:tcPr anchor="ctr">
                    <a:lnL>
                      <a:noFill/>
                    </a:lnL>
                    <a:lnR w="12700" cap="flat" cmpd="sng" algn="ctr">
                      <a:solidFill>
                        <a:schemeClr val="bg1">
                          <a:lumMod val="65000"/>
                        </a:schemeClr>
                      </a:solidFill>
                      <a:prstDash val="solid"/>
                      <a:round/>
                      <a:headEnd type="none" w="med" len="med"/>
                      <a:tailEnd type="none" w="med" len="med"/>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0467261"/>
                  </a:ext>
                </a:extLst>
              </a:tr>
              <a:tr h="734237">
                <a:tc>
                  <a:txBody>
                    <a:bodyPr/>
                    <a:lstStyle/>
                    <a:p>
                      <a:r>
                        <a:rPr lang="en-US" sz="1400" i="1" dirty="0">
                          <a:solidFill>
                            <a:schemeClr val="tx1"/>
                          </a:solidFill>
                          <a:latin typeface="Arial" panose="020B0604020202020204" pitchFamily="34" charset="0"/>
                          <a:cs typeface="Arial" panose="020B0604020202020204" pitchFamily="34" charset="0"/>
                        </a:rPr>
                        <a:t>Entrepreneurial finance</a:t>
                      </a:r>
                    </a:p>
                  </a:txBody>
                  <a:tcPr>
                    <a:lnL>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6133019"/>
                  </a:ext>
                </a:extLst>
              </a:tr>
            </a:tbl>
          </a:graphicData>
        </a:graphic>
      </p:graphicFrame>
      <p:graphicFrame>
        <p:nvGraphicFramePr>
          <p:cNvPr id="23" name="Table 5">
            <a:extLst>
              <a:ext uri="{FF2B5EF4-FFF2-40B4-BE49-F238E27FC236}">
                <a16:creationId xmlns:a16="http://schemas.microsoft.com/office/drawing/2014/main" id="{2070D770-9B6C-4F73-A2B0-3E8B3C5A17A0}"/>
              </a:ext>
            </a:extLst>
          </p:cNvPr>
          <p:cNvGraphicFramePr>
            <a:graphicFrameLocks noGrp="1" noChangeAspect="1"/>
          </p:cNvGraphicFramePr>
          <p:nvPr>
            <p:extLst>
              <p:ext uri="{D42A27DB-BD31-4B8C-83A1-F6EECF244321}">
                <p14:modId xmlns:p14="http://schemas.microsoft.com/office/powerpoint/2010/main" val="4047361849"/>
              </p:ext>
            </p:extLst>
          </p:nvPr>
        </p:nvGraphicFramePr>
        <p:xfrm>
          <a:off x="4913238" y="3480355"/>
          <a:ext cx="2289803" cy="1076400"/>
        </p:xfrm>
        <a:graphic>
          <a:graphicData uri="http://schemas.openxmlformats.org/drawingml/2006/table">
            <a:tbl>
              <a:tblPr firstRow="1" bandRow="1">
                <a:tableStyleId>{5202B0CA-FC54-4496-8BCA-5EF66A818D29}</a:tableStyleId>
              </a:tblPr>
              <a:tblGrid>
                <a:gridCol w="2289803">
                  <a:extLst>
                    <a:ext uri="{9D8B030D-6E8A-4147-A177-3AD203B41FA5}">
                      <a16:colId xmlns:a16="http://schemas.microsoft.com/office/drawing/2014/main" val="4082477576"/>
                    </a:ext>
                  </a:extLst>
                </a:gridCol>
              </a:tblGrid>
              <a:tr h="342163">
                <a:tc>
                  <a:txBody>
                    <a:bodyPr/>
                    <a:lstStyle/>
                    <a:p>
                      <a:r>
                        <a:rPr lang="en-US" sz="1600" b="1" i="0" dirty="0">
                          <a:solidFill>
                            <a:srgbClr val="C00000"/>
                          </a:solidFill>
                          <a:latin typeface="Arial Black" panose="020B0604020202020204" pitchFamily="34" charset="0"/>
                          <a:cs typeface="Arial Black" panose="020B0604020202020204" pitchFamily="34" charset="0"/>
                        </a:rPr>
                        <a:t>NBA 5670</a:t>
                      </a:r>
                    </a:p>
                  </a:txBody>
                  <a:tcPr anchor="ctr">
                    <a:lnL>
                      <a:noFill/>
                    </a:lnL>
                    <a:lnR w="12700" cap="flat" cmpd="sng" algn="ctr">
                      <a:solidFill>
                        <a:schemeClr val="bg1">
                          <a:lumMod val="65000"/>
                        </a:schemeClr>
                      </a:solidFill>
                      <a:prstDash val="solid"/>
                      <a:round/>
                      <a:headEnd type="none" w="med" len="med"/>
                      <a:tailEnd type="none" w="med" len="med"/>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0467261"/>
                  </a:ext>
                </a:extLst>
              </a:tr>
              <a:tr h="734237">
                <a:tc>
                  <a:txBody>
                    <a:bodyPr/>
                    <a:lstStyle/>
                    <a:p>
                      <a:r>
                        <a:rPr lang="en-US" sz="1400" i="1" dirty="0">
                          <a:solidFill>
                            <a:schemeClr val="tx1"/>
                          </a:solidFill>
                          <a:latin typeface="Arial" panose="020B0604020202020204" pitchFamily="34" charset="0"/>
                          <a:cs typeface="Arial" panose="020B0604020202020204" pitchFamily="34" charset="0"/>
                        </a:rPr>
                        <a:t>Management Writing</a:t>
                      </a:r>
                    </a:p>
                  </a:txBody>
                  <a:tcPr>
                    <a:lnL>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6133019"/>
                  </a:ext>
                </a:extLst>
              </a:tr>
            </a:tbl>
          </a:graphicData>
        </a:graphic>
      </p:graphicFrame>
      <p:graphicFrame>
        <p:nvGraphicFramePr>
          <p:cNvPr id="24" name="Table 5">
            <a:extLst>
              <a:ext uri="{FF2B5EF4-FFF2-40B4-BE49-F238E27FC236}">
                <a16:creationId xmlns:a16="http://schemas.microsoft.com/office/drawing/2014/main" id="{C9C8669C-C668-42B2-AFF3-C7C41AEEACE5}"/>
              </a:ext>
            </a:extLst>
          </p:cNvPr>
          <p:cNvGraphicFramePr>
            <a:graphicFrameLocks noGrp="1" noChangeAspect="1"/>
          </p:cNvGraphicFramePr>
          <p:nvPr>
            <p:extLst>
              <p:ext uri="{D42A27DB-BD31-4B8C-83A1-F6EECF244321}">
                <p14:modId xmlns:p14="http://schemas.microsoft.com/office/powerpoint/2010/main" val="517104119"/>
              </p:ext>
            </p:extLst>
          </p:nvPr>
        </p:nvGraphicFramePr>
        <p:xfrm>
          <a:off x="7203040" y="3480355"/>
          <a:ext cx="2289803" cy="1076400"/>
        </p:xfrm>
        <a:graphic>
          <a:graphicData uri="http://schemas.openxmlformats.org/drawingml/2006/table">
            <a:tbl>
              <a:tblPr firstRow="1" bandRow="1">
                <a:tableStyleId>{5202B0CA-FC54-4496-8BCA-5EF66A818D29}</a:tableStyleId>
              </a:tblPr>
              <a:tblGrid>
                <a:gridCol w="2289803">
                  <a:extLst>
                    <a:ext uri="{9D8B030D-6E8A-4147-A177-3AD203B41FA5}">
                      <a16:colId xmlns:a16="http://schemas.microsoft.com/office/drawing/2014/main" val="4082477576"/>
                    </a:ext>
                  </a:extLst>
                </a:gridCol>
              </a:tblGrid>
              <a:tr h="342163">
                <a:tc>
                  <a:txBody>
                    <a:bodyPr/>
                    <a:lstStyle/>
                    <a:p>
                      <a:r>
                        <a:rPr lang="en-US" sz="1600" b="1" i="0" dirty="0">
                          <a:solidFill>
                            <a:srgbClr val="C00000"/>
                          </a:solidFill>
                          <a:latin typeface="Arial Black" panose="020B0604020202020204" pitchFamily="34" charset="0"/>
                          <a:cs typeface="Arial Black" panose="020B0604020202020204" pitchFamily="34" charset="0"/>
                        </a:rPr>
                        <a:t>NBA 5680</a:t>
                      </a:r>
                    </a:p>
                  </a:txBody>
                  <a:tcPr anchor="ctr">
                    <a:lnL>
                      <a:noFill/>
                    </a:lnL>
                    <a:lnR w="12700" cap="flat" cmpd="sng" algn="ctr">
                      <a:solidFill>
                        <a:schemeClr val="bg1">
                          <a:lumMod val="65000"/>
                        </a:schemeClr>
                      </a:solidFill>
                      <a:prstDash val="solid"/>
                      <a:round/>
                      <a:headEnd type="none" w="med" len="med"/>
                      <a:tailEnd type="none" w="med" len="med"/>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0467261"/>
                  </a:ext>
                </a:extLst>
              </a:tr>
              <a:tr h="734237">
                <a:tc>
                  <a:txBody>
                    <a:bodyPr/>
                    <a:lstStyle/>
                    <a:p>
                      <a:r>
                        <a:rPr lang="en-US" sz="1400" i="1" dirty="0">
                          <a:solidFill>
                            <a:schemeClr val="tx1"/>
                          </a:solidFill>
                          <a:latin typeface="Arial" panose="020B0604020202020204" pitchFamily="34" charset="0"/>
                          <a:cs typeface="Arial" panose="020B0604020202020204" pitchFamily="34" charset="0"/>
                        </a:rPr>
                        <a:t>Management Presentations</a:t>
                      </a:r>
                    </a:p>
                  </a:txBody>
                  <a:tcPr>
                    <a:lnL>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6133019"/>
                  </a:ext>
                </a:extLst>
              </a:tr>
            </a:tbl>
          </a:graphicData>
        </a:graphic>
      </p:graphicFrame>
      <p:graphicFrame>
        <p:nvGraphicFramePr>
          <p:cNvPr id="25" name="Table 5">
            <a:extLst>
              <a:ext uri="{FF2B5EF4-FFF2-40B4-BE49-F238E27FC236}">
                <a16:creationId xmlns:a16="http://schemas.microsoft.com/office/drawing/2014/main" id="{CCDCCDBA-F820-483F-9770-087FAE64515C}"/>
              </a:ext>
            </a:extLst>
          </p:cNvPr>
          <p:cNvGraphicFramePr>
            <a:graphicFrameLocks noGrp="1" noChangeAspect="1"/>
          </p:cNvGraphicFramePr>
          <p:nvPr>
            <p:extLst>
              <p:ext uri="{D42A27DB-BD31-4B8C-83A1-F6EECF244321}">
                <p14:modId xmlns:p14="http://schemas.microsoft.com/office/powerpoint/2010/main" val="1843241106"/>
              </p:ext>
            </p:extLst>
          </p:nvPr>
        </p:nvGraphicFramePr>
        <p:xfrm>
          <a:off x="9492843" y="3480355"/>
          <a:ext cx="2289803" cy="1076400"/>
        </p:xfrm>
        <a:graphic>
          <a:graphicData uri="http://schemas.openxmlformats.org/drawingml/2006/table">
            <a:tbl>
              <a:tblPr firstRow="1" bandRow="1">
                <a:tableStyleId>{5202B0CA-FC54-4496-8BCA-5EF66A818D29}</a:tableStyleId>
              </a:tblPr>
              <a:tblGrid>
                <a:gridCol w="2289803">
                  <a:extLst>
                    <a:ext uri="{9D8B030D-6E8A-4147-A177-3AD203B41FA5}">
                      <a16:colId xmlns:a16="http://schemas.microsoft.com/office/drawing/2014/main" val="4082477576"/>
                    </a:ext>
                  </a:extLst>
                </a:gridCol>
              </a:tblGrid>
              <a:tr h="342163">
                <a:tc>
                  <a:txBody>
                    <a:bodyPr/>
                    <a:lstStyle/>
                    <a:p>
                      <a:r>
                        <a:rPr lang="en-US" sz="1600" b="1" i="0" dirty="0">
                          <a:solidFill>
                            <a:srgbClr val="C00000"/>
                          </a:solidFill>
                          <a:latin typeface="Arial Black" panose="020B0604020202020204" pitchFamily="34" charset="0"/>
                          <a:cs typeface="Arial Black" panose="020B0604020202020204" pitchFamily="34" charset="0"/>
                        </a:rPr>
                        <a:t>NBAY 5550</a:t>
                      </a:r>
                    </a:p>
                  </a:txBody>
                  <a:tcPr anchor="ctr">
                    <a:lnL>
                      <a:noFill/>
                    </a:lnL>
                    <a:lnR w="12700" cap="flat" cmpd="sng" algn="ctr">
                      <a:solidFill>
                        <a:schemeClr val="bg1">
                          <a:lumMod val="65000"/>
                        </a:schemeClr>
                      </a:solidFill>
                      <a:prstDash val="solid"/>
                      <a:round/>
                      <a:headEnd type="none" w="med" len="med"/>
                      <a:tailEnd type="none" w="med" len="med"/>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0467261"/>
                  </a:ext>
                </a:extLst>
              </a:tr>
              <a:tr h="734237">
                <a:tc>
                  <a:txBody>
                    <a:bodyPr/>
                    <a:lstStyle/>
                    <a:p>
                      <a:r>
                        <a:rPr lang="en-US" sz="1400" i="1" dirty="0">
                          <a:solidFill>
                            <a:schemeClr val="tx1"/>
                          </a:solidFill>
                          <a:latin typeface="Arial" panose="020B0604020202020204" pitchFamily="34" charset="0"/>
                          <a:cs typeface="Arial" panose="020B0604020202020204" pitchFamily="34" charset="0"/>
                        </a:rPr>
                        <a:t>Entrepreneurship and Alternative Finance in Emerging Economies</a:t>
                      </a:r>
                    </a:p>
                  </a:txBody>
                  <a:tcPr>
                    <a:lnL>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6133019"/>
                  </a:ext>
                </a:extLst>
              </a:tr>
            </a:tbl>
          </a:graphicData>
        </a:graphic>
      </p:graphicFrame>
      <p:sp>
        <p:nvSpPr>
          <p:cNvPr id="31" name="TextBox 30">
            <a:extLst>
              <a:ext uri="{FF2B5EF4-FFF2-40B4-BE49-F238E27FC236}">
                <a16:creationId xmlns:a16="http://schemas.microsoft.com/office/drawing/2014/main" id="{053638C7-ACB8-48A1-85B0-E83384B24D5A}"/>
              </a:ext>
            </a:extLst>
          </p:cNvPr>
          <p:cNvSpPr txBox="1"/>
          <p:nvPr/>
        </p:nvSpPr>
        <p:spPr>
          <a:xfrm>
            <a:off x="3248048" y="5770406"/>
            <a:ext cx="5695904" cy="584775"/>
          </a:xfrm>
          <a:prstGeom prst="rect">
            <a:avLst/>
          </a:prstGeom>
          <a:noFill/>
        </p:spPr>
        <p:txBody>
          <a:bodyPr wrap="square" rtlCol="0">
            <a:spAutoFit/>
          </a:bodyPr>
          <a:lstStyle/>
          <a:p>
            <a:pPr lvl="0" algn="ctr">
              <a:spcBef>
                <a:spcPts val="1200"/>
              </a:spcBef>
            </a:pPr>
            <a:r>
              <a:rPr lang="en-US" sz="1600" b="1" dirty="0">
                <a:latin typeface="Arial" panose="020B0604020202020204" pitchFamily="34" charset="0"/>
                <a:ea typeface="Lato" panose="020F0502020204030203" pitchFamily="34" charset="0"/>
                <a:cs typeface="Arial" panose="020B0604020202020204" pitchFamily="34" charset="0"/>
              </a:rPr>
              <a:t>Courses are not limited to the ones above and change every year. Suggestions are welcome</a:t>
            </a:r>
          </a:p>
        </p:txBody>
      </p:sp>
      <p:sp>
        <p:nvSpPr>
          <p:cNvPr id="33" name="Прямоугольник 30">
            <a:extLst>
              <a:ext uri="{FF2B5EF4-FFF2-40B4-BE49-F238E27FC236}">
                <a16:creationId xmlns:a16="http://schemas.microsoft.com/office/drawing/2014/main" id="{D6375BEB-9830-4ADF-8388-70B82C28D52C}"/>
              </a:ext>
            </a:extLst>
          </p:cNvPr>
          <p:cNvSpPr/>
          <p:nvPr/>
        </p:nvSpPr>
        <p:spPr>
          <a:xfrm>
            <a:off x="87132" y="1952959"/>
            <a:ext cx="2913310" cy="27502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anose="020B0604020202020204" pitchFamily="34" charset="0"/>
                <a:ea typeface="Lato" panose="020F0502020204030203" pitchFamily="34" charset="0"/>
                <a:cs typeface="Arial" panose="020B0604020202020204" pitchFamily="34" charset="0"/>
              </a:rPr>
              <a:t>CORNELL TECH &amp; </a:t>
            </a:r>
            <a:r>
              <a:rPr lang="en-US" sz="1200" b="1" dirty="0" err="1">
                <a:latin typeface="Arial" panose="020B0604020202020204" pitchFamily="34" charset="0"/>
                <a:ea typeface="Lato" panose="020F0502020204030203" pitchFamily="34" charset="0"/>
                <a:cs typeface="Arial" panose="020B0604020202020204" pitchFamily="34" charset="0"/>
              </a:rPr>
              <a:t>eMBA</a:t>
            </a:r>
            <a:endParaRPr lang="ru-RU" sz="1200" dirty="0">
              <a:latin typeface="Georgia" panose="02040502050405020303" pitchFamily="18" charset="0"/>
            </a:endParaRPr>
          </a:p>
        </p:txBody>
      </p:sp>
      <p:graphicFrame>
        <p:nvGraphicFramePr>
          <p:cNvPr id="34" name="Table 5">
            <a:extLst>
              <a:ext uri="{FF2B5EF4-FFF2-40B4-BE49-F238E27FC236}">
                <a16:creationId xmlns:a16="http://schemas.microsoft.com/office/drawing/2014/main" id="{08FF02CE-E3EF-40B2-95BE-1194379BC000}"/>
              </a:ext>
            </a:extLst>
          </p:cNvPr>
          <p:cNvGraphicFramePr>
            <a:graphicFrameLocks noGrp="1" noChangeAspect="1"/>
          </p:cNvGraphicFramePr>
          <p:nvPr>
            <p:extLst>
              <p:ext uri="{D42A27DB-BD31-4B8C-83A1-F6EECF244321}">
                <p14:modId xmlns:p14="http://schemas.microsoft.com/office/powerpoint/2010/main" val="1645451162"/>
              </p:ext>
            </p:extLst>
          </p:nvPr>
        </p:nvGraphicFramePr>
        <p:xfrm>
          <a:off x="333632" y="2403954"/>
          <a:ext cx="2289803" cy="1076400"/>
        </p:xfrm>
        <a:graphic>
          <a:graphicData uri="http://schemas.openxmlformats.org/drawingml/2006/table">
            <a:tbl>
              <a:tblPr firstRow="1" bandRow="1">
                <a:tableStyleId>{5202B0CA-FC54-4496-8BCA-5EF66A818D29}</a:tableStyleId>
              </a:tblPr>
              <a:tblGrid>
                <a:gridCol w="2289803">
                  <a:extLst>
                    <a:ext uri="{9D8B030D-6E8A-4147-A177-3AD203B41FA5}">
                      <a16:colId xmlns:a16="http://schemas.microsoft.com/office/drawing/2014/main" val="4082477576"/>
                    </a:ext>
                  </a:extLst>
                </a:gridCol>
              </a:tblGrid>
              <a:tr h="342163">
                <a:tc>
                  <a:txBody>
                    <a:bodyPr/>
                    <a:lstStyle/>
                    <a:p>
                      <a:r>
                        <a:rPr lang="en-US" sz="1600" b="1" i="0" dirty="0">
                          <a:solidFill>
                            <a:srgbClr val="C00000"/>
                          </a:solidFill>
                          <a:latin typeface="Arial Black" panose="020B0604020202020204" pitchFamily="34" charset="0"/>
                          <a:cs typeface="Arial Black" panose="020B0604020202020204" pitchFamily="34" charset="0"/>
                        </a:rPr>
                        <a:t>NBAY 5550</a:t>
                      </a:r>
                    </a:p>
                  </a:txBody>
                  <a:tcPr anchor="ctr">
                    <a:lnL>
                      <a:noFill/>
                    </a:lnL>
                    <a:lnR w="12700" cap="flat" cmpd="sng" algn="ctr">
                      <a:solidFill>
                        <a:schemeClr val="bg1">
                          <a:lumMod val="65000"/>
                        </a:schemeClr>
                      </a:solidFill>
                      <a:prstDash val="solid"/>
                      <a:round/>
                      <a:headEnd type="none" w="med" len="med"/>
                      <a:tailEnd type="none" w="med" len="med"/>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0467261"/>
                  </a:ext>
                </a:extLst>
              </a:tr>
              <a:tr h="734237">
                <a:tc>
                  <a:txBody>
                    <a:bodyPr/>
                    <a:lstStyle/>
                    <a:p>
                      <a:r>
                        <a:rPr lang="en-US" sz="1400" i="1" dirty="0">
                          <a:solidFill>
                            <a:schemeClr val="tx1"/>
                          </a:solidFill>
                          <a:latin typeface="Arial" panose="020B0604020202020204" pitchFamily="34" charset="0"/>
                          <a:cs typeface="Arial" panose="020B0604020202020204" pitchFamily="34" charset="0"/>
                        </a:rPr>
                        <a:t>Entrepreneurship and Alternative Finance in Emerging Economies</a:t>
                      </a:r>
                    </a:p>
                  </a:txBody>
                  <a:tcPr>
                    <a:lnL>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6133019"/>
                  </a:ext>
                </a:extLst>
              </a:tr>
            </a:tbl>
          </a:graphicData>
        </a:graphic>
      </p:graphicFrame>
    </p:spTree>
    <p:extLst>
      <p:ext uri="{BB962C8B-B14F-4D97-AF65-F5344CB8AC3E}">
        <p14:creationId xmlns:p14="http://schemas.microsoft.com/office/powerpoint/2010/main" val="3758417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DD3B77EC-CD83-C64E-9D9E-2E614AF04E0F}"/>
              </a:ext>
            </a:extLst>
          </p:cNvPr>
          <p:cNvSpPr txBox="1">
            <a:spLocks/>
          </p:cNvSpPr>
          <p:nvPr/>
        </p:nvSpPr>
        <p:spPr>
          <a:xfrm>
            <a:off x="862293" y="576944"/>
            <a:ext cx="11260003" cy="122940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C00000"/>
                </a:solidFill>
                <a:latin typeface="Arial Black" panose="020B0604020202020204" pitchFamily="34" charset="0"/>
                <a:cs typeface="Arial Black" panose="020B0604020202020204" pitchFamily="34" charset="0"/>
              </a:rPr>
              <a:t>REQUIREMENTS EMI FELLOWS</a:t>
            </a:r>
            <a:endParaRPr lang="en-US" sz="3600" b="1" dirty="0">
              <a:solidFill>
                <a:srgbClr val="C00000"/>
              </a:solidFill>
              <a:effectLst>
                <a:outerShdw blurRad="50800" dist="38100" dir="8100000" algn="tr" rotWithShape="0">
                  <a:prstClr val="black">
                    <a:alpha val="40000"/>
                  </a:prstClr>
                </a:outerShdw>
              </a:effectLst>
              <a:latin typeface="Arial Black" panose="020B0604020202020204" pitchFamily="34" charset="0"/>
              <a:cs typeface="Arial Black" panose="020B0604020202020204" pitchFamily="34" charset="0"/>
            </a:endParaRPr>
          </a:p>
        </p:txBody>
      </p:sp>
      <p:cxnSp>
        <p:nvCxnSpPr>
          <p:cNvPr id="5" name="Straight Connector 4">
            <a:extLst>
              <a:ext uri="{FF2B5EF4-FFF2-40B4-BE49-F238E27FC236}">
                <a16:creationId xmlns:a16="http://schemas.microsoft.com/office/drawing/2014/main" id="{D614F829-C099-1A49-8AB9-CDBDB5FB9C25}"/>
              </a:ext>
            </a:extLst>
          </p:cNvPr>
          <p:cNvCxnSpPr>
            <a:cxnSpLocks/>
          </p:cNvCxnSpPr>
          <p:nvPr/>
        </p:nvCxnSpPr>
        <p:spPr>
          <a:xfrm>
            <a:off x="964462" y="541053"/>
            <a:ext cx="10142809"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Footer Placeholder 4">
            <a:extLst>
              <a:ext uri="{FF2B5EF4-FFF2-40B4-BE49-F238E27FC236}">
                <a16:creationId xmlns:a16="http://schemas.microsoft.com/office/drawing/2014/main" id="{08BC9DC4-C4FE-0E42-B300-D4F80F236881}"/>
              </a:ext>
            </a:extLst>
          </p:cNvPr>
          <p:cNvSpPr txBox="1">
            <a:spLocks/>
          </p:cNvSpPr>
          <p:nvPr/>
        </p:nvSpPr>
        <p:spPr>
          <a:xfrm>
            <a:off x="4038599" y="6362046"/>
            <a:ext cx="7788639" cy="365125"/>
          </a:xfrm>
          <a:prstGeom prst="rect">
            <a:avLst/>
          </a:prstGeom>
        </p:spPr>
        <p:txBody>
          <a:bodyP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lumMod val="65000"/>
                    <a:lumOff val="35000"/>
                  </a:schemeClr>
                </a:solidFill>
                <a:latin typeface="Arial" panose="020B0604020202020204" pitchFamily="34" charset="0"/>
                <a:cs typeface="Arial" panose="020B0604020202020204" pitchFamily="34" charset="0"/>
              </a:rPr>
              <a:t>Cornell SC Johnson College of Business    </a:t>
            </a:r>
            <a:fld id="{6BC6B64C-2C78-0546-8075-679D924F1D06}" type="slidenum">
              <a:rPr lang="en-US" smtClean="0">
                <a:solidFill>
                  <a:schemeClr val="tx1">
                    <a:lumMod val="65000"/>
                    <a:lumOff val="35000"/>
                  </a:schemeClr>
                </a:solidFill>
                <a:latin typeface="Arial" panose="020B0604020202020204" pitchFamily="34" charset="0"/>
                <a:cs typeface="Arial" panose="020B0604020202020204" pitchFamily="34" charset="0"/>
              </a:rPr>
              <a:pPr/>
              <a:t>9</a:t>
            </a:fld>
            <a:endParaRPr lang="en-US"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284E74E-4BCC-4275-8424-0CB068BE5FBE}"/>
              </a:ext>
            </a:extLst>
          </p:cNvPr>
          <p:cNvSpPr txBox="1"/>
          <p:nvPr/>
        </p:nvSpPr>
        <p:spPr>
          <a:xfrm>
            <a:off x="494002" y="1159671"/>
            <a:ext cx="11136436" cy="338554"/>
          </a:xfrm>
          <a:prstGeom prst="rect">
            <a:avLst/>
          </a:prstGeom>
          <a:noFill/>
        </p:spPr>
        <p:txBody>
          <a:bodyPr wrap="square" rtlCol="0">
            <a:spAutoFit/>
          </a:bodyPr>
          <a:lstStyle/>
          <a:p>
            <a:pPr lvl="0" algn="ctr">
              <a:spcBef>
                <a:spcPts val="1200"/>
              </a:spcBef>
            </a:pPr>
            <a:r>
              <a:rPr lang="en-US" sz="1600" b="1" i="1" dirty="0">
                <a:solidFill>
                  <a:srgbClr val="C00000"/>
                </a:solidFill>
                <a:latin typeface="Arial" panose="020B0604020202020204" pitchFamily="34" charset="0"/>
                <a:ea typeface="Lato" panose="020F0502020204030203" pitchFamily="34" charset="0"/>
                <a:cs typeface="Arial" panose="020B0604020202020204" pitchFamily="34" charset="0"/>
              </a:rPr>
              <a:t>Preparing high performing MBA students for careers in/with emerging markets</a:t>
            </a:r>
          </a:p>
        </p:txBody>
      </p:sp>
      <p:sp>
        <p:nvSpPr>
          <p:cNvPr id="17" name="Прямоугольник 30">
            <a:extLst>
              <a:ext uri="{FF2B5EF4-FFF2-40B4-BE49-F238E27FC236}">
                <a16:creationId xmlns:a16="http://schemas.microsoft.com/office/drawing/2014/main" id="{EBA4EA6F-92DA-4040-BBAB-972D27B6D5E5}"/>
              </a:ext>
            </a:extLst>
          </p:cNvPr>
          <p:cNvSpPr/>
          <p:nvPr/>
        </p:nvSpPr>
        <p:spPr>
          <a:xfrm>
            <a:off x="87131" y="1666632"/>
            <a:ext cx="4484869" cy="7458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latin typeface="Arial" panose="020B0604020202020204" pitchFamily="34" charset="0"/>
                <a:ea typeface="Lato" panose="020F0502020204030203" pitchFamily="34" charset="0"/>
                <a:cs typeface="Arial" panose="020B0604020202020204" pitchFamily="34" charset="0"/>
              </a:rPr>
              <a:t>eMBA</a:t>
            </a:r>
            <a:r>
              <a:rPr lang="en-US" sz="2000" b="1" dirty="0">
                <a:latin typeface="Arial" panose="020B0604020202020204" pitchFamily="34" charset="0"/>
                <a:ea typeface="Lato" panose="020F0502020204030203" pitchFamily="34" charset="0"/>
                <a:cs typeface="Arial" panose="020B0604020202020204" pitchFamily="34" charset="0"/>
              </a:rPr>
              <a:t>/Cornell Americas/MS/Health</a:t>
            </a:r>
            <a:endParaRPr lang="ru-RU" sz="2000" dirty="0">
              <a:latin typeface="Georgia" panose="02040502050405020303" pitchFamily="18" charset="0"/>
            </a:endParaRPr>
          </a:p>
        </p:txBody>
      </p:sp>
      <p:grpSp>
        <p:nvGrpSpPr>
          <p:cNvPr id="3" name="Group 2">
            <a:extLst>
              <a:ext uri="{FF2B5EF4-FFF2-40B4-BE49-F238E27FC236}">
                <a16:creationId xmlns:a16="http://schemas.microsoft.com/office/drawing/2014/main" id="{3B217902-5041-473A-BFE6-1479D975898D}"/>
              </a:ext>
            </a:extLst>
          </p:cNvPr>
          <p:cNvGrpSpPr/>
          <p:nvPr/>
        </p:nvGrpSpPr>
        <p:grpSpPr>
          <a:xfrm>
            <a:off x="59500" y="2424970"/>
            <a:ext cx="2510204" cy="3712506"/>
            <a:chOff x="6209193" y="2667113"/>
            <a:chExt cx="2972907" cy="3712506"/>
          </a:xfrm>
        </p:grpSpPr>
        <p:grpSp>
          <p:nvGrpSpPr>
            <p:cNvPr id="54" name="Group 53">
              <a:extLst>
                <a:ext uri="{FF2B5EF4-FFF2-40B4-BE49-F238E27FC236}">
                  <a16:creationId xmlns:a16="http://schemas.microsoft.com/office/drawing/2014/main" id="{BB8228BD-1BC6-4614-BA68-AF8B998E00FB}"/>
                </a:ext>
              </a:extLst>
            </p:cNvPr>
            <p:cNvGrpSpPr/>
            <p:nvPr/>
          </p:nvGrpSpPr>
          <p:grpSpPr>
            <a:xfrm>
              <a:off x="6237071" y="2667113"/>
              <a:ext cx="2945029" cy="3712506"/>
              <a:chOff x="964462" y="2316922"/>
              <a:chExt cx="2773823" cy="2813283"/>
            </a:xfrm>
          </p:grpSpPr>
          <p:sp>
            <p:nvSpPr>
              <p:cNvPr id="55" name="Прямоугольник 3">
                <a:extLst>
                  <a:ext uri="{FF2B5EF4-FFF2-40B4-BE49-F238E27FC236}">
                    <a16:creationId xmlns:a16="http://schemas.microsoft.com/office/drawing/2014/main" id="{C05AF45F-3B4A-494E-A40E-3C13012D65E3}"/>
                  </a:ext>
                </a:extLst>
              </p:cNvPr>
              <p:cNvSpPr/>
              <p:nvPr/>
            </p:nvSpPr>
            <p:spPr>
              <a:xfrm>
                <a:off x="964462" y="2422017"/>
                <a:ext cx="2773820" cy="2708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a:latin typeface="Georgia" panose="02040502050405020303" pitchFamily="18" charset="0"/>
                </a:endParaRPr>
              </a:p>
            </p:txBody>
          </p:sp>
          <p:sp>
            <p:nvSpPr>
              <p:cNvPr id="56" name="TextBox 55">
                <a:extLst>
                  <a:ext uri="{FF2B5EF4-FFF2-40B4-BE49-F238E27FC236}">
                    <a16:creationId xmlns:a16="http://schemas.microsoft.com/office/drawing/2014/main" id="{95D2B134-C47C-4DD0-BA2D-1CF4D85B7E12}"/>
                  </a:ext>
                </a:extLst>
              </p:cNvPr>
              <p:cNvSpPr txBox="1"/>
              <p:nvPr/>
            </p:nvSpPr>
            <p:spPr>
              <a:xfrm>
                <a:off x="1093502" y="2669112"/>
                <a:ext cx="2429627" cy="536426"/>
              </a:xfrm>
              <a:prstGeom prst="rect">
                <a:avLst/>
              </a:prstGeom>
              <a:noFill/>
            </p:spPr>
            <p:txBody>
              <a:bodyPr wrap="square" rtlCol="0">
                <a:spAutoFit/>
              </a:bodyPr>
              <a:lstStyle/>
              <a:p>
                <a:r>
                  <a:rPr lang="en-US" sz="2000" b="1" dirty="0">
                    <a:solidFill>
                      <a:schemeClr val="tx1">
                        <a:lumMod val="75000"/>
                        <a:lumOff val="25000"/>
                      </a:schemeClr>
                    </a:solidFill>
                    <a:latin typeface="Arial Black" panose="020B0604020202020204" pitchFamily="34" charset="0"/>
                    <a:ea typeface="Roboto Black" panose="02000000000000000000" pitchFamily="2" charset="0"/>
                    <a:cs typeface="Arial Black" panose="020B0604020202020204" pitchFamily="34" charset="0"/>
                  </a:rPr>
                  <a:t>Attending EMI Conference</a:t>
                </a:r>
              </a:p>
            </p:txBody>
          </p:sp>
          <p:sp>
            <p:nvSpPr>
              <p:cNvPr id="57" name="Прямоугольник 30">
                <a:extLst>
                  <a:ext uri="{FF2B5EF4-FFF2-40B4-BE49-F238E27FC236}">
                    <a16:creationId xmlns:a16="http://schemas.microsoft.com/office/drawing/2014/main" id="{F8EB6761-4323-47C5-B206-794572BD8CDF}"/>
                  </a:ext>
                </a:extLst>
              </p:cNvPr>
              <p:cNvSpPr/>
              <p:nvPr/>
            </p:nvSpPr>
            <p:spPr>
              <a:xfrm rot="16200000">
                <a:off x="2239087" y="1042297"/>
                <a:ext cx="224573" cy="277382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a:latin typeface="Georgia" panose="02040502050405020303" pitchFamily="18" charset="0"/>
                </a:endParaRPr>
              </a:p>
            </p:txBody>
          </p:sp>
          <p:cxnSp>
            <p:nvCxnSpPr>
              <p:cNvPr id="59" name="Straight Connector 58">
                <a:extLst>
                  <a:ext uri="{FF2B5EF4-FFF2-40B4-BE49-F238E27FC236}">
                    <a16:creationId xmlns:a16="http://schemas.microsoft.com/office/drawing/2014/main" id="{355FA136-5FA9-49BA-9CB3-C9206372AB71}"/>
                  </a:ext>
                </a:extLst>
              </p:cNvPr>
              <p:cNvCxnSpPr/>
              <p:nvPr/>
            </p:nvCxnSpPr>
            <p:spPr>
              <a:xfrm>
                <a:off x="1196788" y="3215033"/>
                <a:ext cx="49754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60" name="TextBox 59">
              <a:extLst>
                <a:ext uri="{FF2B5EF4-FFF2-40B4-BE49-F238E27FC236}">
                  <a16:creationId xmlns:a16="http://schemas.microsoft.com/office/drawing/2014/main" id="{74415202-3A86-48E2-85B3-B786D8F13480}"/>
                </a:ext>
              </a:extLst>
            </p:cNvPr>
            <p:cNvSpPr txBox="1"/>
            <p:nvPr/>
          </p:nvSpPr>
          <p:spPr>
            <a:xfrm>
              <a:off x="6209193" y="4412102"/>
              <a:ext cx="2945026" cy="707886"/>
            </a:xfrm>
            <a:prstGeom prst="rect">
              <a:avLst/>
            </a:prstGeom>
            <a:noFill/>
          </p:spPr>
          <p:txBody>
            <a:bodyPr wrap="square" rtlCol="0">
              <a:spAutoFit/>
            </a:bodyPr>
            <a:lstStyle/>
            <a:p>
              <a:pPr lvl="0" algn="ctr">
                <a:spcBef>
                  <a:spcPts val="1200"/>
                </a:spcBef>
              </a:pPr>
              <a:r>
                <a:rPr lang="en-US" sz="2000" dirty="0"/>
                <a:t>SAVE THE DATE</a:t>
              </a:r>
              <a:br>
                <a:rPr lang="en-US" sz="2000" dirty="0"/>
              </a:br>
              <a:r>
                <a:rPr lang="en-US" sz="2000" dirty="0"/>
                <a:t>NOVEMBER 5</a:t>
              </a:r>
              <a:r>
                <a:rPr lang="en-US" sz="2000" baseline="30000" dirty="0"/>
                <a:t>TH</a:t>
              </a:r>
              <a:endParaRPr lang="en-US" sz="2800" baseline="30000" dirty="0"/>
            </a:p>
          </p:txBody>
        </p:sp>
      </p:grpSp>
      <p:grpSp>
        <p:nvGrpSpPr>
          <p:cNvPr id="61" name="Group 60">
            <a:extLst>
              <a:ext uri="{FF2B5EF4-FFF2-40B4-BE49-F238E27FC236}">
                <a16:creationId xmlns:a16="http://schemas.microsoft.com/office/drawing/2014/main" id="{9B3EEDDC-0356-4400-AF56-6F9AB53FD64A}"/>
              </a:ext>
            </a:extLst>
          </p:cNvPr>
          <p:cNvGrpSpPr/>
          <p:nvPr/>
        </p:nvGrpSpPr>
        <p:grpSpPr>
          <a:xfrm>
            <a:off x="2696519" y="2424970"/>
            <a:ext cx="2945029" cy="3712506"/>
            <a:chOff x="964462" y="2316922"/>
            <a:chExt cx="2773823" cy="2813283"/>
          </a:xfrm>
        </p:grpSpPr>
        <p:sp>
          <p:nvSpPr>
            <p:cNvPr id="62" name="Прямоугольник 3">
              <a:extLst>
                <a:ext uri="{FF2B5EF4-FFF2-40B4-BE49-F238E27FC236}">
                  <a16:creationId xmlns:a16="http://schemas.microsoft.com/office/drawing/2014/main" id="{9B5AF3EC-BCDB-4AD7-8AAC-177D09740AF5}"/>
                </a:ext>
              </a:extLst>
            </p:cNvPr>
            <p:cNvSpPr/>
            <p:nvPr/>
          </p:nvSpPr>
          <p:spPr>
            <a:xfrm>
              <a:off x="964462" y="2422017"/>
              <a:ext cx="2773820" cy="2708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a:latin typeface="Georgia" panose="02040502050405020303" pitchFamily="18" charset="0"/>
              </a:endParaRPr>
            </a:p>
          </p:txBody>
        </p:sp>
        <p:sp>
          <p:nvSpPr>
            <p:cNvPr id="63" name="TextBox 62">
              <a:extLst>
                <a:ext uri="{FF2B5EF4-FFF2-40B4-BE49-F238E27FC236}">
                  <a16:creationId xmlns:a16="http://schemas.microsoft.com/office/drawing/2014/main" id="{B4629DA4-0BB6-4709-BFA9-85291F06F889}"/>
                </a:ext>
              </a:extLst>
            </p:cNvPr>
            <p:cNvSpPr txBox="1"/>
            <p:nvPr/>
          </p:nvSpPr>
          <p:spPr>
            <a:xfrm>
              <a:off x="1093502" y="2669112"/>
              <a:ext cx="2429627" cy="536426"/>
            </a:xfrm>
            <a:prstGeom prst="rect">
              <a:avLst/>
            </a:prstGeom>
            <a:noFill/>
          </p:spPr>
          <p:txBody>
            <a:bodyPr wrap="square" rtlCol="0">
              <a:spAutoFit/>
            </a:bodyPr>
            <a:lstStyle/>
            <a:p>
              <a:r>
                <a:rPr lang="en-US" sz="2000" b="1" dirty="0">
                  <a:solidFill>
                    <a:schemeClr val="tx1">
                      <a:lumMod val="75000"/>
                      <a:lumOff val="25000"/>
                    </a:schemeClr>
                  </a:solidFill>
                  <a:latin typeface="Arial Black" panose="020B0604020202020204" pitchFamily="34" charset="0"/>
                  <a:ea typeface="Roboto Black" panose="02000000000000000000" pitchFamily="2" charset="0"/>
                  <a:cs typeface="Arial Black" panose="020B0604020202020204" pitchFamily="34" charset="0"/>
                </a:rPr>
                <a:t>Service EMI</a:t>
              </a:r>
              <a:br>
                <a:rPr lang="en-US" sz="2000" b="1" dirty="0">
                  <a:solidFill>
                    <a:schemeClr val="tx1">
                      <a:lumMod val="75000"/>
                      <a:lumOff val="25000"/>
                    </a:schemeClr>
                  </a:solidFill>
                  <a:latin typeface="Arial Black" panose="020B0604020202020204" pitchFamily="34" charset="0"/>
                  <a:ea typeface="Roboto Black" panose="02000000000000000000" pitchFamily="2" charset="0"/>
                  <a:cs typeface="Arial Black" panose="020B0604020202020204" pitchFamily="34" charset="0"/>
                </a:rPr>
              </a:br>
              <a:endParaRPr lang="en-US" sz="2000" b="1" dirty="0">
                <a:solidFill>
                  <a:schemeClr val="tx1">
                    <a:lumMod val="75000"/>
                    <a:lumOff val="25000"/>
                  </a:schemeClr>
                </a:solidFill>
                <a:latin typeface="Arial Black" panose="020B0604020202020204" pitchFamily="34" charset="0"/>
                <a:ea typeface="Roboto Black" panose="02000000000000000000" pitchFamily="2" charset="0"/>
                <a:cs typeface="Arial Black" panose="020B0604020202020204" pitchFamily="34" charset="0"/>
              </a:endParaRPr>
            </a:p>
          </p:txBody>
        </p:sp>
        <p:sp>
          <p:nvSpPr>
            <p:cNvPr id="64" name="Прямоугольник 30">
              <a:extLst>
                <a:ext uri="{FF2B5EF4-FFF2-40B4-BE49-F238E27FC236}">
                  <a16:creationId xmlns:a16="http://schemas.microsoft.com/office/drawing/2014/main" id="{7FDCB23C-B42C-4D7D-84CA-26F4FA6EADFD}"/>
                </a:ext>
              </a:extLst>
            </p:cNvPr>
            <p:cNvSpPr/>
            <p:nvPr/>
          </p:nvSpPr>
          <p:spPr>
            <a:xfrm rot="16200000">
              <a:off x="2239087" y="1042297"/>
              <a:ext cx="224573" cy="277382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a:latin typeface="Georgia" panose="02040502050405020303" pitchFamily="18" charset="0"/>
              </a:endParaRPr>
            </a:p>
          </p:txBody>
        </p:sp>
        <p:cxnSp>
          <p:nvCxnSpPr>
            <p:cNvPr id="65" name="Straight Connector 64">
              <a:extLst>
                <a:ext uri="{FF2B5EF4-FFF2-40B4-BE49-F238E27FC236}">
                  <a16:creationId xmlns:a16="http://schemas.microsoft.com/office/drawing/2014/main" id="{E54392F3-1BF3-426E-BF8C-A4448EA260F8}"/>
                </a:ext>
              </a:extLst>
            </p:cNvPr>
            <p:cNvCxnSpPr/>
            <p:nvPr/>
          </p:nvCxnSpPr>
          <p:spPr>
            <a:xfrm>
              <a:off x="1196788" y="3215033"/>
              <a:ext cx="49754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69" name="TextBox 68">
            <a:extLst>
              <a:ext uri="{FF2B5EF4-FFF2-40B4-BE49-F238E27FC236}">
                <a16:creationId xmlns:a16="http://schemas.microsoft.com/office/drawing/2014/main" id="{9C531012-FE20-4514-8945-8AE6B61D3E37}"/>
              </a:ext>
            </a:extLst>
          </p:cNvPr>
          <p:cNvSpPr txBox="1"/>
          <p:nvPr/>
        </p:nvSpPr>
        <p:spPr>
          <a:xfrm>
            <a:off x="2704125" y="3739072"/>
            <a:ext cx="2945026" cy="2339102"/>
          </a:xfrm>
          <a:prstGeom prst="rect">
            <a:avLst/>
          </a:prstGeom>
          <a:noFill/>
        </p:spPr>
        <p:txBody>
          <a:bodyPr wrap="square" rtlCol="0">
            <a:spAutoFit/>
          </a:bodyPr>
          <a:lstStyle/>
          <a:p>
            <a:pPr lvl="0">
              <a:spcBef>
                <a:spcPts val="1200"/>
              </a:spcBef>
            </a:pPr>
            <a:r>
              <a:rPr lang="en-US" dirty="0"/>
              <a:t>Write a 1,000 words blog for the EMI website</a:t>
            </a:r>
          </a:p>
          <a:p>
            <a:pPr lvl="0">
              <a:spcBef>
                <a:spcPts val="1200"/>
              </a:spcBef>
            </a:pPr>
            <a:r>
              <a:rPr lang="en-US" dirty="0"/>
              <a:t>Participate in the organization of the EMI Conference</a:t>
            </a:r>
          </a:p>
          <a:p>
            <a:pPr lvl="0">
              <a:spcBef>
                <a:spcPts val="1200"/>
              </a:spcBef>
            </a:pPr>
            <a:r>
              <a:rPr lang="en-US" dirty="0"/>
              <a:t>Be Social Media Ambassadors/T-time (videos)</a:t>
            </a:r>
          </a:p>
        </p:txBody>
      </p:sp>
      <p:grpSp>
        <p:nvGrpSpPr>
          <p:cNvPr id="34" name="Group 33">
            <a:extLst>
              <a:ext uri="{FF2B5EF4-FFF2-40B4-BE49-F238E27FC236}">
                <a16:creationId xmlns:a16="http://schemas.microsoft.com/office/drawing/2014/main" id="{48F2B2E5-89ED-4009-B8B6-055D14914594}"/>
              </a:ext>
            </a:extLst>
          </p:cNvPr>
          <p:cNvGrpSpPr/>
          <p:nvPr/>
        </p:nvGrpSpPr>
        <p:grpSpPr>
          <a:xfrm>
            <a:off x="5641545" y="2424970"/>
            <a:ext cx="6579887" cy="3712506"/>
            <a:chOff x="938882" y="2316922"/>
            <a:chExt cx="2840644" cy="2813283"/>
          </a:xfrm>
        </p:grpSpPr>
        <p:sp>
          <p:nvSpPr>
            <p:cNvPr id="36" name="Прямоугольник 3">
              <a:extLst>
                <a:ext uri="{FF2B5EF4-FFF2-40B4-BE49-F238E27FC236}">
                  <a16:creationId xmlns:a16="http://schemas.microsoft.com/office/drawing/2014/main" id="{0A45EDB6-CF23-4B23-B45B-D04A13FA918B}"/>
                </a:ext>
              </a:extLst>
            </p:cNvPr>
            <p:cNvSpPr/>
            <p:nvPr/>
          </p:nvSpPr>
          <p:spPr>
            <a:xfrm>
              <a:off x="964462" y="2316922"/>
              <a:ext cx="2773820" cy="28132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a:latin typeface="Georgia" panose="02040502050405020303" pitchFamily="18" charset="0"/>
              </a:endParaRPr>
            </a:p>
          </p:txBody>
        </p:sp>
        <p:sp>
          <p:nvSpPr>
            <p:cNvPr id="42" name="TextBox 41">
              <a:extLst>
                <a:ext uri="{FF2B5EF4-FFF2-40B4-BE49-F238E27FC236}">
                  <a16:creationId xmlns:a16="http://schemas.microsoft.com/office/drawing/2014/main" id="{6E343A5A-50BA-481B-98C6-01B0F76597D3}"/>
                </a:ext>
              </a:extLst>
            </p:cNvPr>
            <p:cNvSpPr txBox="1"/>
            <p:nvPr/>
          </p:nvSpPr>
          <p:spPr>
            <a:xfrm>
              <a:off x="938882" y="2539115"/>
              <a:ext cx="2840644" cy="536426"/>
            </a:xfrm>
            <a:prstGeom prst="rect">
              <a:avLst/>
            </a:prstGeom>
            <a:noFill/>
          </p:spPr>
          <p:txBody>
            <a:bodyPr wrap="square" rtlCol="0">
              <a:spAutoFit/>
            </a:bodyPr>
            <a:lstStyle/>
            <a:p>
              <a:r>
                <a:rPr lang="en-US" sz="2000" b="1" dirty="0">
                  <a:solidFill>
                    <a:schemeClr val="tx1">
                      <a:lumMod val="75000"/>
                      <a:lumOff val="25000"/>
                    </a:schemeClr>
                  </a:solidFill>
                  <a:latin typeface="Arial Black" panose="020B0604020202020204" pitchFamily="34" charset="0"/>
                  <a:ea typeface="Roboto Black" panose="02000000000000000000" pitchFamily="2" charset="0"/>
                  <a:cs typeface="Arial Black" panose="020B0604020202020204" pitchFamily="34" charset="0"/>
                </a:rPr>
                <a:t>Capstone Project on an emerging market multinational (in team of 4). Due April 15 </a:t>
              </a:r>
            </a:p>
          </p:txBody>
        </p:sp>
        <p:sp>
          <p:nvSpPr>
            <p:cNvPr id="43" name="Прямоугольник 30">
              <a:extLst>
                <a:ext uri="{FF2B5EF4-FFF2-40B4-BE49-F238E27FC236}">
                  <a16:creationId xmlns:a16="http://schemas.microsoft.com/office/drawing/2014/main" id="{CAA32E8D-73E5-408C-B027-090B7C964009}"/>
                </a:ext>
              </a:extLst>
            </p:cNvPr>
            <p:cNvSpPr/>
            <p:nvPr/>
          </p:nvSpPr>
          <p:spPr>
            <a:xfrm rot="16200000">
              <a:off x="2239087" y="1042297"/>
              <a:ext cx="224573" cy="277382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a:latin typeface="Georgia" panose="02040502050405020303" pitchFamily="18" charset="0"/>
              </a:endParaRPr>
            </a:p>
          </p:txBody>
        </p:sp>
        <p:cxnSp>
          <p:nvCxnSpPr>
            <p:cNvPr id="44" name="Straight Connector 43">
              <a:extLst>
                <a:ext uri="{FF2B5EF4-FFF2-40B4-BE49-F238E27FC236}">
                  <a16:creationId xmlns:a16="http://schemas.microsoft.com/office/drawing/2014/main" id="{E291DF10-C010-4230-963C-2A981913A4E6}"/>
                </a:ext>
              </a:extLst>
            </p:cNvPr>
            <p:cNvCxnSpPr/>
            <p:nvPr/>
          </p:nvCxnSpPr>
          <p:spPr>
            <a:xfrm>
              <a:off x="1196788" y="3109938"/>
              <a:ext cx="49754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47" name="TextBox 46">
            <a:extLst>
              <a:ext uri="{FF2B5EF4-FFF2-40B4-BE49-F238E27FC236}">
                <a16:creationId xmlns:a16="http://schemas.microsoft.com/office/drawing/2014/main" id="{F89EBC57-11D3-4DC3-9CD6-8602A1E0FCFC}"/>
              </a:ext>
            </a:extLst>
          </p:cNvPr>
          <p:cNvSpPr txBox="1"/>
          <p:nvPr/>
        </p:nvSpPr>
        <p:spPr>
          <a:xfrm>
            <a:off x="5725752" y="3450725"/>
            <a:ext cx="6466247" cy="1569660"/>
          </a:xfrm>
          <a:prstGeom prst="rect">
            <a:avLst/>
          </a:prstGeom>
          <a:noFill/>
        </p:spPr>
        <p:txBody>
          <a:bodyPr wrap="square" numCol="2" rtlCol="0">
            <a:spAutoFit/>
          </a:bodyPr>
          <a:lstStyle/>
          <a:p>
            <a:pPr marL="285750" lvl="0" indent="-285750">
              <a:buFont typeface="Arial" panose="020B0604020202020204" pitchFamily="34" charset="0"/>
              <a:buChar char="•"/>
            </a:pPr>
            <a:r>
              <a:rPr lang="en-US" sz="1600" dirty="0"/>
              <a:t>Summary of the company: focus on analysis, not only description</a:t>
            </a:r>
          </a:p>
          <a:p>
            <a:pPr marL="285750" lvl="0" indent="-285750">
              <a:buFont typeface="Arial" panose="020B0604020202020204" pitchFamily="34" charset="0"/>
              <a:buChar char="•"/>
            </a:pPr>
            <a:r>
              <a:rPr lang="en-US" sz="1600" dirty="0"/>
              <a:t>Context</a:t>
            </a:r>
            <a:endParaRPr lang="en-US" sz="1200" dirty="0"/>
          </a:p>
          <a:p>
            <a:pPr marL="285750" lvl="0" indent="-285750">
              <a:buFont typeface="Arial" panose="020B0604020202020204" pitchFamily="34" charset="0"/>
              <a:buChar char="•"/>
            </a:pPr>
            <a:r>
              <a:rPr lang="en-US" sz="1600" dirty="0"/>
              <a:t>Dilemmas/challenges the company faces</a:t>
            </a:r>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r>
              <a:rPr lang="en-US" sz="1600" dirty="0"/>
              <a:t>Reasons for success/failure</a:t>
            </a:r>
          </a:p>
          <a:p>
            <a:pPr marL="285750" lvl="0" indent="-285750">
              <a:buFont typeface="Arial" panose="020B0604020202020204" pitchFamily="34" charset="0"/>
              <a:buChar char="•"/>
            </a:pPr>
            <a:r>
              <a:rPr lang="en-US" sz="1600" dirty="0"/>
              <a:t>Recommendations (give your opinion)</a:t>
            </a:r>
          </a:p>
          <a:p>
            <a:pPr marL="285750" lvl="0" indent="-285750">
              <a:buFont typeface="Arial" panose="020B0604020202020204" pitchFamily="34" charset="0"/>
              <a:buChar char="•"/>
            </a:pPr>
            <a:r>
              <a:rPr lang="en-US" sz="1600" dirty="0"/>
              <a:t>Meet Lourdes when topic has been decided (invite through https://calendly.com/lc683)</a:t>
            </a:r>
          </a:p>
        </p:txBody>
      </p:sp>
      <p:sp>
        <p:nvSpPr>
          <p:cNvPr id="48" name="TextBox 47">
            <a:extLst>
              <a:ext uri="{FF2B5EF4-FFF2-40B4-BE49-F238E27FC236}">
                <a16:creationId xmlns:a16="http://schemas.microsoft.com/office/drawing/2014/main" id="{AEE2CE40-EB11-482F-BC35-358A91731B35}"/>
              </a:ext>
            </a:extLst>
          </p:cNvPr>
          <p:cNvSpPr txBox="1"/>
          <p:nvPr/>
        </p:nvSpPr>
        <p:spPr>
          <a:xfrm>
            <a:off x="5725753" y="4925706"/>
            <a:ext cx="5381730" cy="400110"/>
          </a:xfrm>
          <a:prstGeom prst="rect">
            <a:avLst/>
          </a:prstGeom>
          <a:noFill/>
        </p:spPr>
        <p:txBody>
          <a:bodyPr wrap="square" rtlCol="0">
            <a:spAutoFit/>
          </a:bodyPr>
          <a:lstStyle/>
          <a:p>
            <a:r>
              <a:rPr lang="en-US" sz="2000" b="1" dirty="0">
                <a:solidFill>
                  <a:schemeClr val="tx1">
                    <a:lumMod val="75000"/>
                    <a:lumOff val="25000"/>
                  </a:schemeClr>
                </a:solidFill>
                <a:latin typeface="Arial Black" panose="020B0604020202020204" pitchFamily="34" charset="0"/>
                <a:ea typeface="Roboto Black" panose="02000000000000000000" pitchFamily="2" charset="0"/>
                <a:cs typeface="Arial Black" panose="020B0604020202020204" pitchFamily="34" charset="0"/>
              </a:rPr>
              <a:t>Course with international focus</a:t>
            </a:r>
          </a:p>
        </p:txBody>
      </p:sp>
      <p:cxnSp>
        <p:nvCxnSpPr>
          <p:cNvPr id="49" name="Straight Connector 48">
            <a:extLst>
              <a:ext uri="{FF2B5EF4-FFF2-40B4-BE49-F238E27FC236}">
                <a16:creationId xmlns:a16="http://schemas.microsoft.com/office/drawing/2014/main" id="{838EDF39-2DB5-4043-A913-FFBE35D39C6B}"/>
              </a:ext>
            </a:extLst>
          </p:cNvPr>
          <p:cNvCxnSpPr/>
          <p:nvPr/>
        </p:nvCxnSpPr>
        <p:spPr>
          <a:xfrm>
            <a:off x="6318540" y="4919353"/>
            <a:ext cx="107287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EBB5902B-5A2E-44B2-A4B7-C72EB257D2CA}"/>
              </a:ext>
            </a:extLst>
          </p:cNvPr>
          <p:cNvSpPr txBox="1"/>
          <p:nvPr/>
        </p:nvSpPr>
        <p:spPr>
          <a:xfrm>
            <a:off x="5693191" y="5303769"/>
            <a:ext cx="6415770" cy="830997"/>
          </a:xfrm>
          <a:prstGeom prst="rect">
            <a:avLst/>
          </a:prstGeom>
          <a:noFill/>
        </p:spPr>
        <p:txBody>
          <a:bodyPr wrap="square" numCol="2" rtlCol="0">
            <a:spAutoFit/>
          </a:bodyPr>
          <a:lstStyle/>
          <a:p>
            <a:pPr lvl="0"/>
            <a:r>
              <a:rPr lang="en-US" sz="1600" b="1" dirty="0" err="1"/>
              <a:t>eMBA</a:t>
            </a:r>
            <a:r>
              <a:rPr lang="en-US" sz="1600" b="1" dirty="0"/>
              <a:t>:</a:t>
            </a:r>
            <a:r>
              <a:rPr lang="en-US" sz="1600" dirty="0"/>
              <a:t> Emerging Multinationals elective</a:t>
            </a:r>
          </a:p>
          <a:p>
            <a:pPr lvl="0"/>
            <a:r>
              <a:rPr lang="en-US" sz="1600" b="1" dirty="0"/>
              <a:t>MS/Health and Cornell Americas: </a:t>
            </a:r>
          </a:p>
          <a:p>
            <a:pPr lvl="0"/>
            <a:endParaRPr lang="en-US" sz="1600" b="1" dirty="0"/>
          </a:p>
          <a:p>
            <a:pPr lvl="0"/>
            <a:endParaRPr lang="en-US" sz="1600" b="1" dirty="0"/>
          </a:p>
          <a:p>
            <a:pPr lvl="0"/>
            <a:r>
              <a:rPr lang="en-US" sz="1600" dirty="0"/>
              <a:t>Global perspectives in Healthcare</a:t>
            </a:r>
            <a:r>
              <a:rPr lang="en-US" sz="1600" b="1" dirty="0"/>
              <a:t> </a:t>
            </a:r>
          </a:p>
        </p:txBody>
      </p:sp>
    </p:spTree>
    <p:extLst>
      <p:ext uri="{BB962C8B-B14F-4D97-AF65-F5344CB8AC3E}">
        <p14:creationId xmlns:p14="http://schemas.microsoft.com/office/powerpoint/2010/main" val="9351667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6136</TotalTime>
  <Words>2741</Words>
  <Application>Microsoft Macintosh PowerPoint</Application>
  <PresentationFormat>Widescreen</PresentationFormat>
  <Paragraphs>483</Paragraphs>
  <Slides>30</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Arial </vt:lpstr>
      <vt:lpstr>Arial Black</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2021 Emerging Markets Theme Seminar Series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Cornell University</Company>
  <LinksUpToDate>false</LinksUpToDate>
  <SharedDoc>false</SharedDoc>
  <HyperlinkBase>https://www.johnson.cornell.edu/faculty-research/faculty/lc683/</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Emerging Market Fellows</dc:title>
  <dc:subject/>
  <dc:creator>Lourdes Casanova</dc:creator>
  <cp:keywords>Emerging Markets Institute </cp:keywords>
  <dc:description/>
  <cp:lastModifiedBy>Lourdes Casanova</cp:lastModifiedBy>
  <cp:revision>429</cp:revision>
  <dcterms:created xsi:type="dcterms:W3CDTF">2020-07-08T14:06:41Z</dcterms:created>
  <dcterms:modified xsi:type="dcterms:W3CDTF">2021-02-06T18:22:16Z</dcterms:modified>
  <cp:category/>
</cp:coreProperties>
</file>